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257" r:id="rId2"/>
    <p:sldId id="435" r:id="rId3"/>
    <p:sldId id="428" r:id="rId4"/>
    <p:sldId id="465" r:id="rId5"/>
    <p:sldId id="441" r:id="rId6"/>
    <p:sldId id="585" r:id="rId7"/>
    <p:sldId id="586" r:id="rId8"/>
    <p:sldId id="587" r:id="rId9"/>
    <p:sldId id="345" r:id="rId10"/>
    <p:sldId id="433" r:id="rId11"/>
    <p:sldId id="434" r:id="rId12"/>
    <p:sldId id="424" r:id="rId13"/>
    <p:sldId id="437" r:id="rId14"/>
    <p:sldId id="556" r:id="rId15"/>
    <p:sldId id="333" r:id="rId16"/>
    <p:sldId id="436" r:id="rId17"/>
    <p:sldId id="632" r:id="rId18"/>
    <p:sldId id="631" r:id="rId19"/>
    <p:sldId id="548" r:id="rId20"/>
    <p:sldId id="438" r:id="rId21"/>
    <p:sldId id="425" r:id="rId22"/>
    <p:sldId id="426" r:id="rId23"/>
    <p:sldId id="464" r:id="rId24"/>
    <p:sldId id="427" r:id="rId25"/>
    <p:sldId id="429" r:id="rId26"/>
    <p:sldId id="439" r:id="rId27"/>
    <p:sldId id="588" r:id="rId28"/>
    <p:sldId id="430" r:id="rId29"/>
    <p:sldId id="271" r:id="rId30"/>
    <p:sldId id="334" r:id="rId31"/>
    <p:sldId id="546" r:id="rId32"/>
    <p:sldId id="547" r:id="rId33"/>
    <p:sldId id="549" r:id="rId34"/>
    <p:sldId id="371" r:id="rId35"/>
    <p:sldId id="442" r:id="rId36"/>
    <p:sldId id="443" r:id="rId37"/>
    <p:sldId id="372" r:id="rId38"/>
    <p:sldId id="483" r:id="rId39"/>
    <p:sldId id="290" r:id="rId40"/>
    <p:sldId id="554" r:id="rId41"/>
    <p:sldId id="555" r:id="rId42"/>
    <p:sldId id="633" r:id="rId43"/>
    <p:sldId id="557" r:id="rId44"/>
    <p:sldId id="589" r:id="rId45"/>
    <p:sldId id="590" r:id="rId46"/>
    <p:sldId id="591" r:id="rId47"/>
    <p:sldId id="598" r:id="rId48"/>
    <p:sldId id="592" r:id="rId49"/>
    <p:sldId id="593" r:id="rId50"/>
    <p:sldId id="594" r:id="rId51"/>
    <p:sldId id="595" r:id="rId52"/>
    <p:sldId id="596" r:id="rId53"/>
    <p:sldId id="597" r:id="rId54"/>
    <p:sldId id="615" r:id="rId55"/>
    <p:sldId id="634" r:id="rId56"/>
    <p:sldId id="622" r:id="rId57"/>
    <p:sldId id="627" r:id="rId58"/>
    <p:sldId id="617" r:id="rId59"/>
    <p:sldId id="618" r:id="rId60"/>
    <p:sldId id="599" r:id="rId61"/>
    <p:sldId id="484" r:id="rId62"/>
    <p:sldId id="335" r:id="rId63"/>
    <p:sldId id="336" r:id="rId64"/>
    <p:sldId id="337" r:id="rId65"/>
    <p:sldId id="550" r:id="rId66"/>
    <p:sldId id="551" r:id="rId67"/>
    <p:sldId id="561" r:id="rId68"/>
    <p:sldId id="552" r:id="rId69"/>
    <p:sldId id="485" r:id="rId70"/>
    <p:sldId id="486" r:id="rId71"/>
    <p:sldId id="487" r:id="rId72"/>
    <p:sldId id="488" r:id="rId73"/>
    <p:sldId id="520" r:id="rId74"/>
    <p:sldId id="489" r:id="rId75"/>
    <p:sldId id="600" r:id="rId76"/>
    <p:sldId id="601" r:id="rId77"/>
    <p:sldId id="602" r:id="rId78"/>
    <p:sldId id="603" r:id="rId79"/>
    <p:sldId id="490" r:id="rId80"/>
    <p:sldId id="604" r:id="rId81"/>
    <p:sldId id="461" r:id="rId82"/>
    <p:sldId id="456" r:id="rId83"/>
    <p:sldId id="553" r:id="rId84"/>
    <p:sldId id="462" r:id="rId85"/>
    <p:sldId id="558" r:id="rId86"/>
    <p:sldId id="559" r:id="rId87"/>
    <p:sldId id="619" r:id="rId88"/>
    <p:sldId id="620" r:id="rId89"/>
    <p:sldId id="621" r:id="rId90"/>
    <p:sldId id="339" r:id="rId91"/>
    <p:sldId id="340" r:id="rId92"/>
    <p:sldId id="491" r:id="rId93"/>
    <p:sldId id="562" r:id="rId94"/>
    <p:sldId id="563" r:id="rId95"/>
    <p:sldId id="492" r:id="rId96"/>
    <p:sldId id="605" r:id="rId97"/>
    <p:sldId id="607" r:id="rId98"/>
    <p:sldId id="608" r:id="rId99"/>
    <p:sldId id="606" r:id="rId100"/>
    <p:sldId id="635" r:id="rId101"/>
    <p:sldId id="636" r:id="rId102"/>
    <p:sldId id="637" r:id="rId103"/>
    <p:sldId id="638" r:id="rId104"/>
    <p:sldId id="639" r:id="rId105"/>
    <p:sldId id="640" r:id="rId106"/>
    <p:sldId id="641" r:id="rId107"/>
    <p:sldId id="642" r:id="rId108"/>
    <p:sldId id="643" r:id="rId109"/>
    <p:sldId id="644" r:id="rId110"/>
    <p:sldId id="645" r:id="rId111"/>
    <p:sldId id="646" r:id="rId112"/>
    <p:sldId id="647" r:id="rId113"/>
    <p:sldId id="269" r:id="rId114"/>
    <p:sldId id="648" r:id="rId115"/>
    <p:sldId id="649" r:id="rId116"/>
    <p:sldId id="650" r:id="rId117"/>
    <p:sldId id="273" r:id="rId118"/>
    <p:sldId id="274" r:id="rId119"/>
    <p:sldId id="275" r:id="rId120"/>
    <p:sldId id="276" r:id="rId121"/>
    <p:sldId id="278" r:id="rId122"/>
    <p:sldId id="283" r:id="rId123"/>
    <p:sldId id="280" r:id="rId124"/>
    <p:sldId id="281" r:id="rId125"/>
    <p:sldId id="282" r:id="rId126"/>
    <p:sldId id="284" r:id="rId127"/>
    <p:sldId id="287" r:id="rId128"/>
    <p:sldId id="286" r:id="rId129"/>
    <p:sldId id="288" r:id="rId130"/>
    <p:sldId id="289" r:id="rId131"/>
    <p:sldId id="651" r:id="rId132"/>
    <p:sldId id="291" r:id="rId133"/>
    <p:sldId id="292" r:id="rId134"/>
    <p:sldId id="293" r:id="rId135"/>
    <p:sldId id="294" r:id="rId136"/>
    <p:sldId id="295" r:id="rId137"/>
    <p:sldId id="296" r:id="rId138"/>
    <p:sldId id="297" r:id="rId139"/>
    <p:sldId id="298" r:id="rId140"/>
    <p:sldId id="652" r:id="rId141"/>
    <p:sldId id="300" r:id="rId142"/>
    <p:sldId id="653" r:id="rId143"/>
    <p:sldId id="654" r:id="rId144"/>
    <p:sldId id="303" r:id="rId145"/>
    <p:sldId id="655" r:id="rId146"/>
    <p:sldId id="305" r:id="rId147"/>
    <p:sldId id="306" r:id="rId148"/>
    <p:sldId id="307" r:id="rId149"/>
    <p:sldId id="310" r:id="rId150"/>
    <p:sldId id="311" r:id="rId151"/>
    <p:sldId id="308" r:id="rId152"/>
    <p:sldId id="309"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DB5AC-DA24-4CD6-948B-CB0B11B1614C}"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75E2C-2A1B-413C-8D79-43E6C3C9D70E}" type="slidenum">
              <a:rPr lang="en-US" smtClean="0"/>
              <a:t>‹#›</a:t>
            </a:fld>
            <a:endParaRPr lang="en-US"/>
          </a:p>
        </p:txBody>
      </p:sp>
    </p:spTree>
    <p:extLst>
      <p:ext uri="{BB962C8B-B14F-4D97-AF65-F5344CB8AC3E}">
        <p14:creationId xmlns:p14="http://schemas.microsoft.com/office/powerpoint/2010/main" val="2083420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992A1FB-B2AB-4890-A0E7-67AE7052B3E6}"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4BE3-7090-591B-7B40-F5DDE06933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5CDD51-FA4E-0D85-AA74-2FC2E760E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8587D4-12C1-9466-5671-7B973283155E}"/>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129F0727-FE80-97A4-AE54-A5E3EF366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D1DF2-558C-8259-6464-15FDD7D1290F}"/>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380194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AE82-1904-14E8-A9BC-04C4AD4D6E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ADE8B1-0677-A844-FC2A-99C8B6C1B7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8F5DD-BAA9-BF03-FACC-31EEAE5E0122}"/>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7E297D55-5B97-3CCB-5166-667AEE23D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29C11-5030-CE1B-CCAE-DC0C6F00C302}"/>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94039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602D0-C0F6-169F-4343-5AF9C1E1CE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BF96B-4C52-555A-8277-424DDA5765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6DDB8-E214-8975-FF38-5AAB5D9432A8}"/>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453C8B7F-8F7D-D01E-B335-2F30E3FA5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710D6-666F-3C1B-BA40-F6F75BF65AA3}"/>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1012260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rtlCol="0">
            <a:normAutofit/>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fld id="{AC2CFE5E-3141-4A2E-8994-1A07E02FC139}" type="datetime1">
              <a:rPr lang="en-US"/>
              <a:pPr>
                <a:defRPr/>
              </a:pPr>
              <a:t>9/8/2025</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Dr.S.N.Sharma, S.A.T.I., Vidisha</a:t>
            </a:r>
          </a:p>
        </p:txBody>
      </p:sp>
      <p:sp>
        <p:nvSpPr>
          <p:cNvPr id="6" name="Slide Number Placeholder 5"/>
          <p:cNvSpPr>
            <a:spLocks noGrp="1"/>
          </p:cNvSpPr>
          <p:nvPr>
            <p:ph type="sldNum" sz="quarter" idx="12"/>
          </p:nvPr>
        </p:nvSpPr>
        <p:spPr/>
        <p:txBody>
          <a:bodyPr/>
          <a:lstStyle>
            <a:lvl1pPr>
              <a:defRPr/>
            </a:lvl1pPr>
          </a:lstStyle>
          <a:p>
            <a:pPr>
              <a:defRPr/>
            </a:pPr>
            <a:fld id="{FD5FB744-B0DC-4658-9E1C-C3BF1F9AC966}" type="slidenum">
              <a:rPr lang="en-US"/>
              <a:pPr>
                <a:defRPr/>
              </a:pPr>
              <a:t>‹#›</a:t>
            </a:fld>
            <a:endParaRPr lang="en-US"/>
          </a:p>
        </p:txBody>
      </p:sp>
    </p:spTree>
    <p:extLst>
      <p:ext uri="{BB962C8B-B14F-4D97-AF65-F5344CB8AC3E}">
        <p14:creationId xmlns:p14="http://schemas.microsoft.com/office/powerpoint/2010/main" val="65435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B704-9C42-37D0-8D92-EB7DF2C661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4490-B985-8F01-7156-8C7C44EEF6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F5529-3CD6-595B-FABB-BF2AEAE0DDA0}"/>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E1A5BE82-CBBD-8874-640D-09B75BBD0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0E416-3986-84EB-B070-257A3489CE53}"/>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345078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1064-86A6-CAF1-5DB4-8FB0E636A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6D1599-19EF-64D9-99D0-F1B458A6B2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8007AC-831D-AABE-E58E-14C474AE0B8C}"/>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C6510BD8-1A57-2D4C-BF27-D4C4E8025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6EE21-E8AA-A4FE-DF94-DCF94EA8A48D}"/>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337255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8EA-F4D7-3D05-604F-E3E897760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8062B-8E00-B867-7449-E1D4B76738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2C4EE-E1C7-1A04-D306-1ECBCD1D0B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B54292-2D31-4843-7F26-3C7DCE6B09AC}"/>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6" name="Footer Placeholder 5">
            <a:extLst>
              <a:ext uri="{FF2B5EF4-FFF2-40B4-BE49-F238E27FC236}">
                <a16:creationId xmlns:a16="http://schemas.microsoft.com/office/drawing/2014/main" id="{885E28B5-48B3-68DB-9A54-F64BB1696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E56C5-BCB9-8845-2597-AF010DB7810F}"/>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83042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2E99-640C-A536-160F-E7BA1F881E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178CBD-3884-4A67-B4B4-CA0D686C5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C488E7-B4DF-B941-EC0E-90C1A4690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5BAFB-E7E8-518B-D255-222E781E2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9785E0-27CD-B95B-79CE-DAD67557E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05E1B-A693-0E5F-2D5F-798B69579B8F}"/>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8" name="Footer Placeholder 7">
            <a:extLst>
              <a:ext uri="{FF2B5EF4-FFF2-40B4-BE49-F238E27FC236}">
                <a16:creationId xmlns:a16="http://schemas.microsoft.com/office/drawing/2014/main" id="{A4C7BE7C-1544-C51D-EAE9-3DBBDFFE9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6AE67F-97B2-D133-523C-C9071966F8AA}"/>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249279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C846-289B-887D-4C00-E6C333AD5C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56BC8D-9FF3-4692-3ABC-271DBC6AEBB8}"/>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4" name="Footer Placeholder 3">
            <a:extLst>
              <a:ext uri="{FF2B5EF4-FFF2-40B4-BE49-F238E27FC236}">
                <a16:creationId xmlns:a16="http://schemas.microsoft.com/office/drawing/2014/main" id="{65A21C3B-FEDE-0699-4526-9EF970F0BF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5C89D7-6A7A-2A94-D69E-5122652B1FC2}"/>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95916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99275-5B0B-59C6-DEE0-0564C3FF66F0}"/>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3" name="Footer Placeholder 2">
            <a:extLst>
              <a:ext uri="{FF2B5EF4-FFF2-40B4-BE49-F238E27FC236}">
                <a16:creationId xmlns:a16="http://schemas.microsoft.com/office/drawing/2014/main" id="{111F294D-C29D-BEAE-6845-862AEB9A36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BEED62-B27B-0B26-5771-2A525CB0712C}"/>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62539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549E-4F12-708A-06E0-0903CF69E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EB8BA-CC1F-0EEB-47C0-C81071DB54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A93C0-34C5-051E-1EA3-F1CF8DA97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CE3FBA-843B-4F1A-8CA3-40B81A71382A}"/>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6" name="Footer Placeholder 5">
            <a:extLst>
              <a:ext uri="{FF2B5EF4-FFF2-40B4-BE49-F238E27FC236}">
                <a16:creationId xmlns:a16="http://schemas.microsoft.com/office/drawing/2014/main" id="{C84B757C-AC5C-5BAD-BBD1-80592A2AD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08A1B-6850-8847-9FAE-795FB895EDF0}"/>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90306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070F-B953-E2C7-8720-BBB15281F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B8E39-0C54-E7A8-1AB8-D58B563FE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2C531-AFD1-B5CF-F05C-AE25C066E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FE1AD-0A1E-04CF-9B9C-04FFF16D1697}"/>
              </a:ext>
            </a:extLst>
          </p:cNvPr>
          <p:cNvSpPr>
            <a:spLocks noGrp="1"/>
          </p:cNvSpPr>
          <p:nvPr>
            <p:ph type="dt" sz="half" idx="10"/>
          </p:nvPr>
        </p:nvSpPr>
        <p:spPr/>
        <p:txBody>
          <a:bodyPr/>
          <a:lstStyle/>
          <a:p>
            <a:fld id="{43058F5C-DC4C-4133-8395-E8F0F0632DC1}" type="datetimeFigureOut">
              <a:rPr lang="en-US" smtClean="0"/>
              <a:t>9/8/2025</a:t>
            </a:fld>
            <a:endParaRPr lang="en-US"/>
          </a:p>
        </p:txBody>
      </p:sp>
      <p:sp>
        <p:nvSpPr>
          <p:cNvPr id="6" name="Footer Placeholder 5">
            <a:extLst>
              <a:ext uri="{FF2B5EF4-FFF2-40B4-BE49-F238E27FC236}">
                <a16:creationId xmlns:a16="http://schemas.microsoft.com/office/drawing/2014/main" id="{B86606DD-9254-C229-8A77-92728D5429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73605-F069-2286-12B5-8564E472334D}"/>
              </a:ext>
            </a:extLst>
          </p:cNvPr>
          <p:cNvSpPr>
            <a:spLocks noGrp="1"/>
          </p:cNvSpPr>
          <p:nvPr>
            <p:ph type="sldNum" sz="quarter" idx="12"/>
          </p:nvPr>
        </p:nvSpPr>
        <p:spPr/>
        <p:txBody>
          <a:bodyPr/>
          <a:lstStyle/>
          <a:p>
            <a:fld id="{F84C692A-5420-45E3-87B9-691487BD918E}" type="slidenum">
              <a:rPr lang="en-US" smtClean="0"/>
              <a:t>‹#›</a:t>
            </a:fld>
            <a:endParaRPr lang="en-US"/>
          </a:p>
        </p:txBody>
      </p:sp>
    </p:spTree>
    <p:extLst>
      <p:ext uri="{BB962C8B-B14F-4D97-AF65-F5344CB8AC3E}">
        <p14:creationId xmlns:p14="http://schemas.microsoft.com/office/powerpoint/2010/main" val="31604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056A6-FE60-557E-BD8F-7DD9AA5022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527A1F-3547-B97F-0A9D-9717C0BAA7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F8D8C-27F3-CBED-5666-40DEE1D548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058F5C-DC4C-4133-8395-E8F0F0632DC1}" type="datetimeFigureOut">
              <a:rPr lang="en-US" smtClean="0"/>
              <a:t>9/8/2025</a:t>
            </a:fld>
            <a:endParaRPr lang="en-US"/>
          </a:p>
        </p:txBody>
      </p:sp>
      <p:sp>
        <p:nvSpPr>
          <p:cNvPr id="5" name="Footer Placeholder 4">
            <a:extLst>
              <a:ext uri="{FF2B5EF4-FFF2-40B4-BE49-F238E27FC236}">
                <a16:creationId xmlns:a16="http://schemas.microsoft.com/office/drawing/2014/main" id="{2ED64065-CE0C-26A9-0BFC-7199F382B3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824D9C-32D2-AF52-3CB7-D6203E179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4C692A-5420-45E3-87B9-691487BD918E}" type="slidenum">
              <a:rPr lang="en-US" smtClean="0"/>
              <a:t>‹#›</a:t>
            </a:fld>
            <a:endParaRPr lang="en-US"/>
          </a:p>
        </p:txBody>
      </p:sp>
    </p:spTree>
    <p:extLst>
      <p:ext uri="{BB962C8B-B14F-4D97-AF65-F5344CB8AC3E}">
        <p14:creationId xmlns:p14="http://schemas.microsoft.com/office/powerpoint/2010/main" val="397481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www.gene.com/stories/her2/"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platform.opentargets.org/"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ebi.ac.uk/biostudies/arrayexpress/studies/E-MTAB-3519" TargetMode="External"/><Relationship Id="rId2" Type="http://schemas.openxmlformats.org/officeDocument/2006/relationships/hyperlink" Target="https://www.ebi.ac.uk/biostudies/arrayexpress/studies/E-MTAB-624" TargetMode="External"/><Relationship Id="rId1" Type="http://schemas.openxmlformats.org/officeDocument/2006/relationships/slideLayout" Target="../slideLayouts/slideLayout2.xml"/><Relationship Id="rId4" Type="http://schemas.openxmlformats.org/officeDocument/2006/relationships/hyperlink" Target="https://www.ebi.ac.uk/biostudies/arrayexpress/studies/E-MTAB-4311/" TargetMode="External"/></Relationships>
</file>

<file path=ppt/slides/_rels/slide111.xml.rels><?xml version="1.0" encoding="UTF-8" standalone="yes"?>
<Relationships xmlns="http://schemas.openxmlformats.org/package/2006/relationships"><Relationship Id="rId2" Type="http://schemas.openxmlformats.org/officeDocument/2006/relationships/hyperlink" Target="https://www.ebi.ac.uk/gwa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google.com/search?sca_esv=263d6f8b3f719809&amp;rlz=1C1GCEA_enIN1121IN1123&amp;cs=0&amp;sxsrf=AE3TifM3F94El1TC75zsBhq6cf5V99R61A%3A1756130838495&amp;q=RIP-seq&amp;sa=X&amp;ved=2ahUKEwi40ZSWkaaPAxUJyDgGHXVRI2EQxccNegQIBhAC&amp;mstk=AUtExfB7EySHZrxUMXZSThYRjz4esXstJ2Mi-A-2gqTf66YCQVBTgqXmHUZV8NHRYS51_BT5hwcO5z_5UhiYi3cHj71nVmHrtO_M3BGK9Qk0lzLbb2GqqCuC-5FFguhSl5j_rN5RJKlV2r0xiUyguQKRekG9HHssnsL7X-An8oexdq1mGhY&amp;csui=3" TargetMode="External"/><Relationship Id="rId2" Type="http://schemas.openxmlformats.org/officeDocument/2006/relationships/hyperlink" Target="https://www.google.com/search?sca_esv=263d6f8b3f719809&amp;rlz=1C1GCEA_enIN1121IN1123&amp;cs=0&amp;sxsrf=AE3TifM3F94El1TC75zsBhq6cf5V99R61A%3A1756130838495&amp;q=ChIP-seq&amp;sa=X&amp;ved=2ahUKEwi40ZSWkaaPAxUJyDgGHXVRI2EQxccNegQIBhAB&amp;mstk=AUtExfB7EySHZrxUMXZSThYRjz4esXstJ2Mi-A-2gqTf66YCQVBTgqXmHUZV8NHRYS51_BT5hwcO5z_5UhiYi3cHj71nVmHrtO_M3BGK9Qk0lzLbb2GqqCuC-5FFguhSl5j_rN5RJKlV2r0xiUyguQKRekG9HHssnsL7X-An8oexdq1mGhY&amp;csui=3"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ebi.ac.uk/gxa/home" TargetMode="External"/><Relationship Id="rId2" Type="http://schemas.openxmlformats.org/officeDocument/2006/relationships/hyperlink" Target="https://www.ebi.ac.uk/biostudies/arrayexpres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hyperlink" Target="https://www.ebi.ac.uk/biostudies/arrayexpress/studie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youtube.com/watch?v=xBr2qznEaqw"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nature.com/articles/s41597-020-00743-4" TargetMode="External"/><Relationship Id="rId2" Type="http://schemas.openxmlformats.org/officeDocument/2006/relationships/hyperlink" Target="https://www.nature.com/articles/nbt.1561"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www.bioinformatics.babraham.ac.uk/projects/fastqc/"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ccb.jhu.edu/software/tophat/index.shtml" TargetMode="External"/><Relationship Id="rId7" Type="http://schemas.openxmlformats.org/officeDocument/2006/relationships/hyperlink" Target="https://hbctraining.github.io/Intro-to-rnaseq-fasrc-salmon-flipped/lessons/11_multiQC.html" TargetMode="Externa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hyperlink" Target="http://broadinstitute.github.io/picard/" TargetMode="External"/><Relationship Id="rId5" Type="http://schemas.openxmlformats.org/officeDocument/2006/relationships/hyperlink" Target="https://daehwankimlab.github.io/hisat2/" TargetMode="External"/><Relationship Id="rId4" Type="http://schemas.openxmlformats.org/officeDocument/2006/relationships/hyperlink" Target="https://ccb.jhu.edu/software/tophat/index.shtml"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subread.sourceforge.net/featureCounts.html" TargetMode="External"/><Relationship Id="rId2" Type="http://schemas.openxmlformats.org/officeDocument/2006/relationships/hyperlink" Target="https://htseq.readthedocs.io/en/release_0.11.1/"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search?rlz=1C1GCEA_enIN1121IN1123&amp;cs=0&amp;sca_esv=18be89dfcaae8ca6&amp;sxsrf=AE3TifNIBsfd4CD7znANai2FEnTsvgGK1Q%3A1754998717683&amp;q=promoter+region&amp;sa=X&amp;ved=2ahUKEwjtx_vYl4WPAxVa2jgGHUEWIEgQxccNegQIBRAC&amp;mstk=AUtExfBfZsQXRSlsqVDXCVmZSxCCMOo-Eu4rWUaByFS3qy4DUj3v9Rm_7p4FVckdWzVIT2fiQdQlTAnZn-COJoqv7xiVFZRzjmgwN_YRtukwjJyk3ACs3Nu7MdBW0gNEvxcxI5uKX5fwKTb_snn06_YIPPiBRMQhTNI5h2zdZkiQ_SuFSpY&amp;csui=3" TargetMode="External"/><Relationship Id="rId2" Type="http://schemas.openxmlformats.org/officeDocument/2006/relationships/hyperlink" Target="https://www.google.com/search?rlz=1C1GCEA_enIN1121IN1123&amp;cs=0&amp;sca_esv=18be89dfcaae8ca6&amp;sxsrf=AE3TifNIBsfd4CD7znANai2FEnTsvgGK1Q%3A1754998717683&amp;q=transcription+factors&amp;sa=X&amp;ved=2ahUKEwjtx_vYl4WPAxVa2jgGHUEWIEgQxccNegQIBRAB&amp;mstk=AUtExfBfZsQXRSlsqVDXCVmZSxCCMOo-Eu4rWUaByFS3qy4DUj3v9Rm_7p4FVckdWzVIT2fiQdQlTAnZn-COJoqv7xiVFZRzjmgwN_YRtukwjJyk3ACs3Nu7MdBW0gNEvxcxI5uKX5fwKTb_snn06_YIPPiBRMQhTNI5h2zdZkiQ_SuFSpY&amp;csui=3" TargetMode="External"/><Relationship Id="rId1" Type="http://schemas.openxmlformats.org/officeDocument/2006/relationships/slideLayout" Target="../slideLayouts/slideLayout2.xml"/><Relationship Id="rId6" Type="http://schemas.openxmlformats.org/officeDocument/2006/relationships/hyperlink" Target="https://www.google.com/search?rlz=1C1GCEA_enIN1121IN1123&amp;cs=0&amp;sca_esv=18be89dfcaae8ca6&amp;sxsrf=AE3TifNIBsfd4CD7znANai2FEnTsvgGK1Q%3A1754998717683&amp;q=tissue-specific&amp;sa=X&amp;ved=2ahUKEwjtx_vYl4WPAxVa2jgGHUEWIEgQxccNegQIJxAB&amp;mstk=AUtExfBfZsQXRSlsqVDXCVmZSxCCMOo-Eu4rWUaByFS3qy4DUj3v9Rm_7p4FVckdWzVIT2fiQdQlTAnZn-COJoqv7xiVFZRzjmgwN_YRtukwjJyk3ACs3Nu7MdBW0gNEvxcxI5uKX5fwKTb_snn06_YIPPiBRMQhTNI5h2zdZkiQ_SuFSpY&amp;csui=3" TargetMode="External"/><Relationship Id="rId5" Type="http://schemas.openxmlformats.org/officeDocument/2006/relationships/hyperlink" Target="https://www.google.com/search?rlz=1C1GCEA_enIN1121IN1123&amp;cs=0&amp;sca_esv=18be89dfcaae8ca6&amp;sxsrf=AE3TifNIBsfd4CD7znANai2FEnTsvgGK1Q%3A1754998717683&amp;q=promoter&amp;sa=X&amp;ved=2ahUKEwjtx_vYl4WPAxVa2jgGHUEWIEgQxccNegQIIhAB&amp;mstk=AUtExfBfZsQXRSlsqVDXCVmZSxCCMOo-Eu4rWUaByFS3qy4DUj3v9Rm_7p4FVckdWzVIT2fiQdQlTAnZn-COJoqv7xiVFZRzjmgwN_YRtukwjJyk3ACs3Nu7MdBW0gNEvxcxI5uKX5fwKTb_snn06_YIPPiBRMQhTNI5h2zdZkiQ_SuFSpY&amp;csui=3" TargetMode="External"/><Relationship Id="rId4" Type="http://schemas.openxmlformats.org/officeDocument/2006/relationships/hyperlink" Target="https://www.google.com/search?rlz=1C1GCEA_enIN1121IN1123&amp;cs=0&amp;sca_esv=18be89dfcaae8ca6&amp;sxsrf=AE3TifNIBsfd4CD7znANai2FEnTsvgGK1Q%3A1754998717683&amp;q=RNA+polymerase&amp;sa=X&amp;ved=2ahUKEwjtx_vYl4WPAxVa2jgGHUEWIEgQxccNegQIBRAD&amp;mstk=AUtExfBfZsQXRSlsqVDXCVmZSxCCMOo-Eu4rWUaByFS3qy4DUj3v9Rm_7p4FVckdWzVIT2fiQdQlTAnZn-COJoqv7xiVFZRzjmgwN_YRtukwjJyk3ACs3Nu7MdBW0gNEvxcxI5uKX5fwKTb_snn06_YIPPiBRMQhTNI5h2zdZkiQ_SuFSpY&amp;csui=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2" Type="http://schemas.openxmlformats.org/officeDocument/2006/relationships/hyperlink" Target="https://en.wikipedia.org/wiki/Molecular_biology" TargetMode="External"/><Relationship Id="rId1" Type="http://schemas.openxmlformats.org/officeDocument/2006/relationships/slideLayout" Target="../slideLayouts/slideLayout2.xml"/><Relationship Id="rId6" Type="http://schemas.openxmlformats.org/officeDocument/2006/relationships/hyperlink" Target="https://en.wikipedia.org/wiki/Coding_region" TargetMode="External"/><Relationship Id="rId5" Type="http://schemas.openxmlformats.org/officeDocument/2006/relationships/hyperlink" Target="https://en.wikipedia.org/wiki/Gene" TargetMode="External"/><Relationship Id="rId4" Type="http://schemas.openxmlformats.org/officeDocument/2006/relationships/hyperlink" Target="https://en.wikipedia.org/wiki/Genom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equence_assembly" TargetMode="External"/><Relationship Id="rId2" Type="http://schemas.openxmlformats.org/officeDocument/2006/relationships/hyperlink" Target="https://en.wikipedia.org/wiki/DNA_sequencing" TargetMode="External"/><Relationship Id="rId1" Type="http://schemas.openxmlformats.org/officeDocument/2006/relationships/slideLayout" Target="../slideLayouts/slideLayout2.xml"/><Relationship Id="rId4" Type="http://schemas.openxmlformats.org/officeDocument/2006/relationships/hyperlink" Target="https://en.wikipedia.org/wiki/List_of_biological_databases#Genome_databases"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Regulatory_sequence" TargetMode="External"/><Relationship Id="rId13" Type="http://schemas.openxmlformats.org/officeDocument/2006/relationships/hyperlink" Target="https://en.wikipedia.org/wiki/DNA_annotation#cite_note-mishra2021-6" TargetMode="External"/><Relationship Id="rId3" Type="http://schemas.openxmlformats.org/officeDocument/2006/relationships/hyperlink" Target="https://en.wikipedia.org/wiki/Coding_sequence" TargetMode="External"/><Relationship Id="rId7" Type="http://schemas.openxmlformats.org/officeDocument/2006/relationships/hyperlink" Target="https://en.wikipedia.org/wiki/RNA_splicing" TargetMode="External"/><Relationship Id="rId12" Type="http://schemas.openxmlformats.org/officeDocument/2006/relationships/hyperlink" Target="https://en.wikipedia.org/wiki/Promoter_(genetics)" TargetMode="External"/><Relationship Id="rId2" Type="http://schemas.openxmlformats.org/officeDocument/2006/relationships/hyperlink" Target="https://en.wikipedia.org/wiki/Open_reading_frame" TargetMode="External"/><Relationship Id="rId1" Type="http://schemas.openxmlformats.org/officeDocument/2006/relationships/slideLayout" Target="../slideLayouts/slideLayout2.xml"/><Relationship Id="rId6" Type="http://schemas.openxmlformats.org/officeDocument/2006/relationships/hyperlink" Target="https://en.wikipedia.org/wiki/Repeated_sequence_(DNA)" TargetMode="External"/><Relationship Id="rId11" Type="http://schemas.openxmlformats.org/officeDocument/2006/relationships/hyperlink" Target="https://en.wikipedia.org/wiki/Genetic_code" TargetMode="External"/><Relationship Id="rId5" Type="http://schemas.openxmlformats.org/officeDocument/2006/relationships/hyperlink" Target="https://en.wikipedia.org/wiki/Intron" TargetMode="External"/><Relationship Id="rId10" Type="http://schemas.openxmlformats.org/officeDocument/2006/relationships/hyperlink" Target="https://en.wikipedia.org/wiki/Stop_codon" TargetMode="External"/><Relationship Id="rId4" Type="http://schemas.openxmlformats.org/officeDocument/2006/relationships/hyperlink" Target="https://en.wikipedia.org/wiki/Exon" TargetMode="External"/><Relationship Id="rId9" Type="http://schemas.openxmlformats.org/officeDocument/2006/relationships/hyperlink" Target="https://en.wikipedia.org/wiki/Start_codon" TargetMode="External"/><Relationship Id="rId14" Type="http://schemas.openxmlformats.org/officeDocument/2006/relationships/hyperlink" Target="https://en.wikipedia.org/wiki/DNA_annotation#cite_note-kahl2015-23"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Transposon" TargetMode="External"/><Relationship Id="rId2" Type="http://schemas.openxmlformats.org/officeDocument/2006/relationships/hyperlink" Target="https://en.wikipedia.org/wiki/Repeated_sequence_(DNA)" TargetMode="External"/><Relationship Id="rId1" Type="http://schemas.openxmlformats.org/officeDocument/2006/relationships/slideLayout" Target="../slideLayouts/slideLayout2.xml"/><Relationship Id="rId5" Type="http://schemas.openxmlformats.org/officeDocument/2006/relationships/hyperlink" Target="https://en.wikipedia.org/wiki/Nucleotide" TargetMode="External"/><Relationship Id="rId4" Type="http://schemas.openxmlformats.org/officeDocument/2006/relationships/hyperlink" Target="https://en.wikipedia.org/wiki/Human_gen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Sequence_homology" TargetMode="External"/><Relationship Id="rId2" Type="http://schemas.openxmlformats.org/officeDocument/2006/relationships/hyperlink" Target="https://en.wikipedia.org/wiki/Conserved_sequenc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RNA" TargetMode="External"/><Relationship Id="rId2" Type="http://schemas.openxmlformats.org/officeDocument/2006/relationships/hyperlink" Target="https://en.wikipedia.org/wiki/Expressed_sequence_tag" TargetMode="External"/><Relationship Id="rId1" Type="http://schemas.openxmlformats.org/officeDocument/2006/relationships/slideLayout" Target="../slideLayouts/slideLayout2.xml"/><Relationship Id="rId4" Type="http://schemas.openxmlformats.org/officeDocument/2006/relationships/hyperlink" Target="https://en.wikipedia.org/wiki/Protein"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Machine_learning" TargetMode="External"/><Relationship Id="rId3" Type="http://schemas.openxmlformats.org/officeDocument/2006/relationships/hyperlink" Target="https://en.wikipedia.org/wiki/RNA_splicing" TargetMode="External"/><Relationship Id="rId7" Type="http://schemas.openxmlformats.org/officeDocument/2006/relationships/hyperlink" Target="https://en.wikipedia.org/wiki/Coding_sequence" TargetMode="External"/><Relationship Id="rId2" Type="http://schemas.openxmlformats.org/officeDocument/2006/relationships/hyperlink" Target="https://en.wikipedia.org/wiki/Eukaryotic" TargetMode="External"/><Relationship Id="rId1" Type="http://schemas.openxmlformats.org/officeDocument/2006/relationships/slideLayout" Target="../slideLayouts/slideLayout2.xml"/><Relationship Id="rId6" Type="http://schemas.openxmlformats.org/officeDocument/2006/relationships/hyperlink" Target="https://en.wikipedia.org/wiki/Exon" TargetMode="External"/><Relationship Id="rId5" Type="http://schemas.openxmlformats.org/officeDocument/2006/relationships/hyperlink" Target="https://en.wikipedia.org/wiki/Intron" TargetMode="External"/><Relationship Id="rId4" Type="http://schemas.openxmlformats.org/officeDocument/2006/relationships/hyperlink" Target="https://en.wikipedia.org/wiki/Post-transcriptional_modification" TargetMode="External"/><Relationship Id="rId9" Type="http://schemas.openxmlformats.org/officeDocument/2006/relationships/hyperlink" Target="https://en.wikipedia.org/wiki/Phred_quality_scor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Noncoding_DNA" TargetMode="External"/><Relationship Id="rId7" Type="http://schemas.openxmlformats.org/officeDocument/2006/relationships/hyperlink" Target="https://en.wikipedia.org/wiki/Polyadenylation" TargetMode="External"/><Relationship Id="rId2" Type="http://schemas.openxmlformats.org/officeDocument/2006/relationships/hyperlink" Target="https://en.wikipedia.org/wiki/Coding_sequence" TargetMode="External"/><Relationship Id="rId1" Type="http://schemas.openxmlformats.org/officeDocument/2006/relationships/slideLayout" Target="../slideLayouts/slideLayout2.xml"/><Relationship Id="rId6" Type="http://schemas.openxmlformats.org/officeDocument/2006/relationships/hyperlink" Target="https://en.wikipedia.org/wiki/Promoter_(genetics)" TargetMode="External"/><Relationship Id="rId5" Type="http://schemas.openxmlformats.org/officeDocument/2006/relationships/hyperlink" Target="https://en.wikipedia.org/wiki/Untranslated_region" TargetMode="External"/><Relationship Id="rId4" Type="http://schemas.openxmlformats.org/officeDocument/2006/relationships/hyperlink" Target="https://en.wikipedia.org/wiki/Gene_predicti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Expressed_sequence_tag" TargetMode="External"/><Relationship Id="rId2" Type="http://schemas.openxmlformats.org/officeDocument/2006/relationships/hyperlink" Target="https://en.wikipedia.org/wiki/Hidden_Markov_model" TargetMode="External"/><Relationship Id="rId1" Type="http://schemas.openxmlformats.org/officeDocument/2006/relationships/slideLayout" Target="../slideLayouts/slideLayout2.xml"/><Relationship Id="rId5" Type="http://schemas.openxmlformats.org/officeDocument/2006/relationships/hyperlink" Target="https://en.wikipedia.org/wiki/Protein" TargetMode="External"/><Relationship Id="rId4" Type="http://schemas.openxmlformats.org/officeDocument/2006/relationships/hyperlink" Target="https://en.wikipedia.org/wiki/Complementary_DN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en.wikipedia.org/wiki/DNA_annotatio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gif"/><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0"/>
            <a:ext cx="8305800" cy="2743200"/>
          </a:xfrm>
        </p:spPr>
        <p:txBody>
          <a:bodyPr>
            <a:normAutofit fontScale="90000"/>
          </a:bodyPr>
          <a:lstStyle/>
          <a:p>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Computational </a:t>
            </a:r>
            <a:br>
              <a:rPr lang="en-US" b="1" dirty="0">
                <a:solidFill>
                  <a:schemeClr val="accent6">
                    <a:lumMod val="75000"/>
                  </a:schemeClr>
                </a:solidFill>
                <a:effectLst>
                  <a:outerShdw blurRad="38100" dist="38100" dir="2700000" algn="tl">
                    <a:srgbClr val="000000">
                      <a:alpha val="43137"/>
                    </a:srgbClr>
                  </a:outerShdw>
                </a:effectLst>
                <a:latin typeface="Magneto" pitchFamily="82" charset="0"/>
              </a:rPr>
            </a:br>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Genomics &amp; Proteomics</a:t>
            </a:r>
            <a:br>
              <a:rPr lang="en-US" b="1" dirty="0">
                <a:solidFill>
                  <a:schemeClr val="accent6">
                    <a:lumMod val="75000"/>
                  </a:schemeClr>
                </a:solidFill>
                <a:effectLst>
                  <a:outerShdw blurRad="38100" dist="38100" dir="2700000" algn="tl">
                    <a:srgbClr val="000000">
                      <a:alpha val="43137"/>
                    </a:srgbClr>
                  </a:outerShdw>
                </a:effectLst>
                <a:latin typeface="Magneto" pitchFamily="82" charset="0"/>
              </a:rPr>
            </a:br>
            <a:endParaRPr lang="en-US" dirty="0">
              <a:solidFill>
                <a:schemeClr val="accent6">
                  <a:lumMod val="75000"/>
                </a:schemeClr>
              </a:solidFill>
              <a:effectLst>
                <a:outerShdw blurRad="38100" dist="38100" dir="2700000" algn="tl">
                  <a:srgbClr val="000000">
                    <a:alpha val="43137"/>
                  </a:srgbClr>
                </a:outerShdw>
              </a:effectLst>
              <a:latin typeface="Magneto" pitchFamily="82" charset="0"/>
            </a:endParaRPr>
          </a:p>
        </p:txBody>
      </p:sp>
      <p:pic>
        <p:nvPicPr>
          <p:cNvPr id="11268" name="Picture 4"/>
          <p:cNvPicPr>
            <a:picLocks noChangeAspect="1" noChangeArrowheads="1"/>
          </p:cNvPicPr>
          <p:nvPr/>
        </p:nvPicPr>
        <p:blipFill>
          <a:blip r:embed="rId2" cstate="print"/>
          <a:srcRect/>
          <a:stretch>
            <a:fillRect/>
          </a:stretch>
        </p:blipFill>
        <p:spPr bwMode="auto">
          <a:xfrm>
            <a:off x="2819400" y="2514600"/>
            <a:ext cx="5943600" cy="3276600"/>
          </a:xfrm>
          <a:prstGeom prst="rect">
            <a:avLst/>
          </a:prstGeom>
          <a:noFill/>
          <a:ln w="9525">
            <a:noFill/>
            <a:miter lim="800000"/>
            <a:headEnd/>
            <a:tailEnd/>
          </a:ln>
          <a:effectLst/>
        </p:spPr>
      </p:pic>
      <p:sp>
        <p:nvSpPr>
          <p:cNvPr id="4" name="TextBox 3"/>
          <p:cNvSpPr txBox="1"/>
          <p:nvPr/>
        </p:nvSpPr>
        <p:spPr>
          <a:xfrm>
            <a:off x="4876800" y="5505807"/>
            <a:ext cx="5943600" cy="1323439"/>
          </a:xfrm>
          <a:prstGeom prst="rect">
            <a:avLst/>
          </a:prstGeom>
          <a:noFill/>
        </p:spPr>
        <p:txBody>
          <a:bodyPr wrap="square" rtlCol="0">
            <a:spAutoFit/>
          </a:bodyPr>
          <a:lstStyle/>
          <a:p>
            <a:r>
              <a:rPr lang="en-US" sz="2000" b="1" dirty="0">
                <a:solidFill>
                  <a:srgbClr val="0070C0"/>
                </a:solidFill>
                <a:latin typeface="Forte" pitchFamily="66" charset="0"/>
              </a:rPr>
              <a:t>Dr. Sanjeev Narayan Sharma</a:t>
            </a:r>
          </a:p>
          <a:p>
            <a:r>
              <a:rPr lang="en-US" sz="2000" b="1" dirty="0">
                <a:solidFill>
                  <a:srgbClr val="0070C0"/>
                </a:solidFill>
                <a:latin typeface="Forte" pitchFamily="66" charset="0"/>
              </a:rPr>
              <a:t>Professor, Department of Electronics &amp; Comm. </a:t>
            </a:r>
            <a:r>
              <a:rPr lang="en-US" sz="2000" b="1" dirty="0" err="1">
                <a:solidFill>
                  <a:srgbClr val="0070C0"/>
                </a:solidFill>
                <a:latin typeface="Forte" pitchFamily="66" charset="0"/>
              </a:rPr>
              <a:t>Engg</a:t>
            </a:r>
            <a:r>
              <a:rPr lang="en-US" sz="2000" b="1" dirty="0">
                <a:solidFill>
                  <a:srgbClr val="0070C0"/>
                </a:solidFill>
                <a:latin typeface="Forte" pitchFamily="66" charset="0"/>
              </a:rPr>
              <a:t>.</a:t>
            </a:r>
          </a:p>
          <a:p>
            <a:r>
              <a:rPr lang="en-US" sz="2000" b="1" dirty="0">
                <a:solidFill>
                  <a:srgbClr val="0070C0"/>
                </a:solidFill>
                <a:latin typeface="Forte" pitchFamily="66" charset="0"/>
              </a:rPr>
              <a:t>Indian Institute of Information Technology &amp; Design Jabalpur (M.P.)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b="1" dirty="0">
                <a:solidFill>
                  <a:srgbClr val="FF0000"/>
                </a:solidFill>
              </a:rPr>
            </a:br>
            <a:r>
              <a:rPr lang="en-US" b="1" dirty="0">
                <a:solidFill>
                  <a:srgbClr val="FF0000"/>
                </a:solidFill>
              </a:rPr>
              <a:t>Interdisciplinary Research</a:t>
            </a:r>
          </a:p>
        </p:txBody>
      </p:sp>
      <p:grpSp>
        <p:nvGrpSpPr>
          <p:cNvPr id="3" name="Group 18"/>
          <p:cNvGrpSpPr/>
          <p:nvPr/>
        </p:nvGrpSpPr>
        <p:grpSpPr>
          <a:xfrm>
            <a:off x="2057400" y="1828800"/>
            <a:ext cx="7848600" cy="2743200"/>
            <a:chOff x="457200" y="1524000"/>
            <a:chExt cx="7848600" cy="2743200"/>
          </a:xfrm>
        </p:grpSpPr>
        <p:sp>
          <p:nvSpPr>
            <p:cNvPr id="4" name="Rectangle 3"/>
            <p:cNvSpPr/>
            <p:nvPr/>
          </p:nvSpPr>
          <p:spPr>
            <a:xfrm>
              <a:off x="1828800" y="1524000"/>
              <a:ext cx="5029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7030A0"/>
                  </a:solidFill>
                </a:rPr>
                <a:t>Molecular Biology + Signal Processing + Probabilistic Methods + Machine Learning + AI Tools</a:t>
              </a:r>
            </a:p>
          </p:txBody>
        </p:sp>
        <p:sp>
          <p:nvSpPr>
            <p:cNvPr id="5" name="Rectangle 4"/>
            <p:cNvSpPr/>
            <p:nvPr/>
          </p:nvSpPr>
          <p:spPr>
            <a:xfrm>
              <a:off x="457200" y="3352800"/>
              <a:ext cx="22098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Computational Biology</a:t>
              </a:r>
            </a:p>
          </p:txBody>
        </p:sp>
        <p:sp>
          <p:nvSpPr>
            <p:cNvPr id="6" name="Rectangle 5"/>
            <p:cNvSpPr/>
            <p:nvPr/>
          </p:nvSpPr>
          <p:spPr>
            <a:xfrm>
              <a:off x="3276600" y="3352800"/>
              <a:ext cx="22098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Bio-Informatics</a:t>
              </a:r>
            </a:p>
          </p:txBody>
        </p:sp>
        <p:sp>
          <p:nvSpPr>
            <p:cNvPr id="7" name="Rectangle 6"/>
            <p:cNvSpPr/>
            <p:nvPr/>
          </p:nvSpPr>
          <p:spPr>
            <a:xfrm>
              <a:off x="6096000" y="3352800"/>
              <a:ext cx="22098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DNA Data Mining</a:t>
              </a:r>
            </a:p>
          </p:txBody>
        </p:sp>
        <p:cxnSp>
          <p:nvCxnSpPr>
            <p:cNvPr id="9" name="Straight Arrow Connector 8"/>
            <p:cNvCxnSpPr>
              <a:stCxn id="4" idx="2"/>
              <a:endCxn id="5" idx="0"/>
            </p:cNvCxnSpPr>
            <p:nvPr/>
          </p:nvCxnSpPr>
          <p:spPr>
            <a:xfrm rot="5400000">
              <a:off x="2495550" y="1504950"/>
              <a:ext cx="914400" cy="27813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4" idx="2"/>
              <a:endCxn id="6" idx="0"/>
            </p:cNvCxnSpPr>
            <p:nvPr/>
          </p:nvCxnSpPr>
          <p:spPr>
            <a:xfrm rot="16200000" flipH="1">
              <a:off x="3905250" y="2876550"/>
              <a:ext cx="914400"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4" idx="2"/>
              <a:endCxn id="7" idx="0"/>
            </p:cNvCxnSpPr>
            <p:nvPr/>
          </p:nvCxnSpPr>
          <p:spPr>
            <a:xfrm rot="16200000" flipH="1">
              <a:off x="5314950" y="1466850"/>
              <a:ext cx="914400" cy="2857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27747E14-34F3-950A-5CA9-FEAC06EC2D21}"/>
              </a:ext>
            </a:extLst>
          </p:cNvPr>
          <p:cNvSpPr txBox="1"/>
          <p:nvPr/>
        </p:nvSpPr>
        <p:spPr>
          <a:xfrm>
            <a:off x="4267900" y="5105401"/>
            <a:ext cx="4194931" cy="954107"/>
          </a:xfrm>
          <a:prstGeom prst="rect">
            <a:avLst/>
          </a:prstGeom>
          <a:noFill/>
        </p:spPr>
        <p:txBody>
          <a:bodyPr wrap="none" rtlCol="0">
            <a:spAutoFit/>
          </a:bodyPr>
          <a:lstStyle/>
          <a:p>
            <a:r>
              <a:rPr lang="en-US" sz="2800" b="1" dirty="0">
                <a:solidFill>
                  <a:srgbClr val="0070C0"/>
                </a:solidFill>
              </a:rPr>
              <a:t>Programming Languages</a:t>
            </a:r>
          </a:p>
          <a:p>
            <a:r>
              <a:rPr lang="en-US" sz="2800" dirty="0"/>
              <a:t>PERL/R/Python/MATLAB</a:t>
            </a:r>
            <a:endParaRPr lang="en-IN"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6D0C-8092-51AB-1E8F-A154683D8E90}"/>
              </a:ext>
            </a:extLst>
          </p:cNvPr>
          <p:cNvSpPr>
            <a:spLocks noGrp="1"/>
          </p:cNvSpPr>
          <p:nvPr>
            <p:ph type="ctrTitle"/>
          </p:nvPr>
        </p:nvSpPr>
        <p:spPr/>
        <p:txBody>
          <a:bodyPr/>
          <a:lstStyle/>
          <a:p>
            <a:r>
              <a:rPr lang="en-US" b="1" dirty="0">
                <a:solidFill>
                  <a:srgbClr val="FF0000"/>
                </a:solidFill>
              </a:rPr>
              <a:t>FUNCTIONAL GENOMICS</a:t>
            </a:r>
          </a:p>
        </p:txBody>
      </p:sp>
      <p:sp>
        <p:nvSpPr>
          <p:cNvPr id="3" name="Subtitle 2">
            <a:extLst>
              <a:ext uri="{FF2B5EF4-FFF2-40B4-BE49-F238E27FC236}">
                <a16:creationId xmlns:a16="http://schemas.microsoft.com/office/drawing/2014/main" id="{3D940B6C-E143-E7AA-0561-3BD3279EAF9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65580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DEEC-4EF4-A4A1-3A98-46FBA518583C}"/>
              </a:ext>
            </a:extLst>
          </p:cNvPr>
          <p:cNvSpPr>
            <a:spLocks noGrp="1"/>
          </p:cNvSpPr>
          <p:nvPr>
            <p:ph type="title"/>
          </p:nvPr>
        </p:nvSpPr>
        <p:spPr/>
        <p:txBody>
          <a:bodyPr>
            <a:normAutofit/>
          </a:bodyPr>
          <a:lstStyle/>
          <a:p>
            <a:pPr algn="ctr"/>
            <a:r>
              <a:rPr lang="en-US" b="1" dirty="0">
                <a:solidFill>
                  <a:srgbClr val="FF0000"/>
                </a:solidFill>
              </a:rPr>
              <a:t>What is functional genomics?</a:t>
            </a:r>
            <a:br>
              <a:rPr lang="en-US" b="1" dirty="0">
                <a:solidFill>
                  <a:srgbClr val="FF000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67AE1EA8-D644-5A23-8129-91A92D803F00}"/>
              </a:ext>
            </a:extLst>
          </p:cNvPr>
          <p:cNvSpPr>
            <a:spLocks noGrp="1"/>
          </p:cNvSpPr>
          <p:nvPr>
            <p:ph idx="1"/>
          </p:nvPr>
        </p:nvSpPr>
        <p:spPr/>
        <p:txBody>
          <a:bodyPr>
            <a:normAutofit fontScale="92500"/>
          </a:bodyPr>
          <a:lstStyle/>
          <a:p>
            <a:pPr algn="just"/>
            <a:r>
              <a:rPr lang="en-US" b="1" dirty="0"/>
              <a:t>Functional genomics</a:t>
            </a:r>
            <a:r>
              <a:rPr lang="en-US" dirty="0"/>
              <a:t> is the study of how genes and intergenic regions of the genome contribute to different biological processes. A researcher in this field typically studies genes or regions on a “genome-wide” scale (i.e. all or multiple genes/regions at the same time), with the hope of narrowing them down to a list of candidate genes or regions to </a:t>
            </a:r>
            <a:r>
              <a:rPr lang="en-US" dirty="0" err="1"/>
              <a:t>analyse</a:t>
            </a:r>
            <a:r>
              <a:rPr lang="en-US" dirty="0"/>
              <a:t> in more detail.</a:t>
            </a:r>
          </a:p>
          <a:p>
            <a:pPr algn="just"/>
            <a:r>
              <a:rPr lang="en-US" dirty="0"/>
              <a:t>The goal of functional genomics is to determine how the individual components of a biological system work together to produce a particular phenotype. Functional genomics focuses on the </a:t>
            </a:r>
            <a:r>
              <a:rPr lang="en-US" b="1" dirty="0"/>
              <a:t>dynamic expression of gene products in a specific context</a:t>
            </a:r>
            <a:r>
              <a:rPr lang="en-US" dirty="0"/>
              <a:t>, for example, at a specific developmental stage or during a disease.</a:t>
            </a:r>
          </a:p>
          <a:p>
            <a:endParaRPr lang="en-US" dirty="0"/>
          </a:p>
        </p:txBody>
      </p:sp>
    </p:spTree>
    <p:extLst>
      <p:ext uri="{BB962C8B-B14F-4D97-AF65-F5344CB8AC3E}">
        <p14:creationId xmlns:p14="http://schemas.microsoft.com/office/powerpoint/2010/main" val="4246377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DE9D1-37F8-BABD-4B4B-3C5705F92E9E}"/>
              </a:ext>
            </a:extLst>
          </p:cNvPr>
          <p:cNvSpPr>
            <a:spLocks noGrp="1"/>
          </p:cNvSpPr>
          <p:nvPr>
            <p:ph type="title"/>
          </p:nvPr>
        </p:nvSpPr>
        <p:spPr>
          <a:xfrm>
            <a:off x="2152650" y="972145"/>
            <a:ext cx="7886700" cy="994172"/>
          </a:xfrm>
        </p:spPr>
        <p:txBody>
          <a:bodyPr>
            <a:normAutofit fontScale="90000"/>
          </a:bodyPr>
          <a:lstStyle/>
          <a:p>
            <a:pPr algn="ctr"/>
            <a:r>
              <a:rPr lang="en-US" b="1" dirty="0">
                <a:solidFill>
                  <a:srgbClr val="FF0000"/>
                </a:solidFill>
              </a:rPr>
              <a:t>Functional Genomics Approaches</a:t>
            </a:r>
          </a:p>
        </p:txBody>
      </p:sp>
      <p:pic>
        <p:nvPicPr>
          <p:cNvPr id="4" name="Content Placeholder 3">
            <a:extLst>
              <a:ext uri="{FF2B5EF4-FFF2-40B4-BE49-F238E27FC236}">
                <a16:creationId xmlns:a16="http://schemas.microsoft.com/office/drawing/2014/main" id="{EB5D355F-F234-3513-D25A-BF9446FF7834}"/>
              </a:ext>
            </a:extLst>
          </p:cNvPr>
          <p:cNvPicPr>
            <a:picLocks noGrp="1" noChangeAspect="1"/>
          </p:cNvPicPr>
          <p:nvPr>
            <p:ph idx="1"/>
          </p:nvPr>
        </p:nvPicPr>
        <p:blipFill>
          <a:blip r:embed="rId2"/>
          <a:stretch>
            <a:fillRect/>
          </a:stretch>
        </p:blipFill>
        <p:spPr>
          <a:xfrm>
            <a:off x="5936939" y="2125265"/>
            <a:ext cx="4473665" cy="3263504"/>
          </a:xfrm>
          <a:prstGeom prst="rect">
            <a:avLst/>
          </a:prstGeom>
        </p:spPr>
      </p:pic>
      <p:sp>
        <p:nvSpPr>
          <p:cNvPr id="5" name="TextBox 4">
            <a:extLst>
              <a:ext uri="{FF2B5EF4-FFF2-40B4-BE49-F238E27FC236}">
                <a16:creationId xmlns:a16="http://schemas.microsoft.com/office/drawing/2014/main" id="{6190B3D3-0070-D839-4614-EEFB6388E788}"/>
              </a:ext>
            </a:extLst>
          </p:cNvPr>
          <p:cNvSpPr txBox="1"/>
          <p:nvPr/>
        </p:nvSpPr>
        <p:spPr>
          <a:xfrm>
            <a:off x="1524000" y="2972187"/>
            <a:ext cx="4710520" cy="1592744"/>
          </a:xfrm>
          <a:prstGeom prst="rect">
            <a:avLst/>
          </a:prstGeom>
          <a:noFill/>
        </p:spPr>
        <p:txBody>
          <a:bodyPr wrap="none" rtlCol="0">
            <a:spAutoFit/>
          </a:bodyPr>
          <a:lstStyle/>
          <a:p>
            <a:r>
              <a:rPr lang="en-US" sz="2100" dirty="0"/>
              <a:t>DNA level (genomics and epigenomics)</a:t>
            </a:r>
          </a:p>
          <a:p>
            <a:r>
              <a:rPr lang="en-US" sz="2100" dirty="0"/>
              <a:t>RNA level (transcriptomics)</a:t>
            </a:r>
          </a:p>
          <a:p>
            <a:r>
              <a:rPr lang="en-US" sz="2100" dirty="0"/>
              <a:t>Protein level (proteomics)</a:t>
            </a:r>
          </a:p>
          <a:p>
            <a:r>
              <a:rPr lang="en-US" sz="2100" dirty="0"/>
              <a:t>Metabolite level (metabolomics)</a:t>
            </a:r>
          </a:p>
          <a:p>
            <a:endParaRPr lang="en-US" sz="1350" dirty="0"/>
          </a:p>
        </p:txBody>
      </p:sp>
    </p:spTree>
    <p:extLst>
      <p:ext uri="{BB962C8B-B14F-4D97-AF65-F5344CB8AC3E}">
        <p14:creationId xmlns:p14="http://schemas.microsoft.com/office/powerpoint/2010/main" val="21062885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224D-7197-5CE6-2509-9A529181F87A}"/>
              </a:ext>
            </a:extLst>
          </p:cNvPr>
          <p:cNvSpPr>
            <a:spLocks noGrp="1"/>
          </p:cNvSpPr>
          <p:nvPr>
            <p:ph type="title"/>
          </p:nvPr>
        </p:nvSpPr>
        <p:spPr/>
        <p:txBody>
          <a:bodyPr>
            <a:normAutofit/>
          </a:bodyPr>
          <a:lstStyle/>
          <a:p>
            <a:pPr algn="ctr"/>
            <a:r>
              <a:rPr lang="en-US" b="1" dirty="0">
                <a:solidFill>
                  <a:srgbClr val="FF0000"/>
                </a:solidFill>
              </a:rPr>
              <a:t>Functional Genomics Case Studies</a:t>
            </a:r>
            <a:br>
              <a:rPr lang="en-US" b="1" dirty="0"/>
            </a:br>
            <a:endParaRPr lang="en-US" dirty="0"/>
          </a:p>
        </p:txBody>
      </p:sp>
      <p:sp>
        <p:nvSpPr>
          <p:cNvPr id="3" name="Content Placeholder 2">
            <a:extLst>
              <a:ext uri="{FF2B5EF4-FFF2-40B4-BE49-F238E27FC236}">
                <a16:creationId xmlns:a16="http://schemas.microsoft.com/office/drawing/2014/main" id="{97E7E34D-06A4-EEA3-572C-84D8BA520E8F}"/>
              </a:ext>
            </a:extLst>
          </p:cNvPr>
          <p:cNvSpPr>
            <a:spLocks noGrp="1"/>
          </p:cNvSpPr>
          <p:nvPr>
            <p:ph idx="1"/>
          </p:nvPr>
        </p:nvSpPr>
        <p:spPr/>
        <p:txBody>
          <a:bodyPr/>
          <a:lstStyle/>
          <a:p>
            <a:r>
              <a:rPr lang="en-US" dirty="0"/>
              <a:t>Why do some cancer drugs only work effectively on a subset of patients with the disease?</a:t>
            </a:r>
          </a:p>
          <a:p>
            <a:r>
              <a:rPr lang="en-US" dirty="0"/>
              <a:t>Why are some cultivars of rice more resistant to drought than others?</a:t>
            </a:r>
          </a:p>
          <a:p>
            <a:r>
              <a:rPr lang="en-US" dirty="0"/>
              <a:t>What makes some individuals more susceptible to skin allergies?</a:t>
            </a:r>
          </a:p>
          <a:p>
            <a:endParaRPr lang="en-US" dirty="0"/>
          </a:p>
        </p:txBody>
      </p:sp>
    </p:spTree>
    <p:extLst>
      <p:ext uri="{BB962C8B-B14F-4D97-AF65-F5344CB8AC3E}">
        <p14:creationId xmlns:p14="http://schemas.microsoft.com/office/powerpoint/2010/main" val="162094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8F10-4A6B-99CE-F667-5F2C13275267}"/>
              </a:ext>
            </a:extLst>
          </p:cNvPr>
          <p:cNvSpPr>
            <a:spLocks noGrp="1"/>
          </p:cNvSpPr>
          <p:nvPr>
            <p:ph type="title"/>
          </p:nvPr>
        </p:nvSpPr>
        <p:spPr/>
        <p:txBody>
          <a:bodyPr>
            <a:normAutofit/>
          </a:bodyPr>
          <a:lstStyle/>
          <a:p>
            <a:pPr algn="ctr"/>
            <a:r>
              <a:rPr lang="en-US" b="1" dirty="0">
                <a:solidFill>
                  <a:srgbClr val="FF0000"/>
                </a:solidFill>
              </a:rPr>
              <a:t>Drug Discovery</a:t>
            </a:r>
            <a:br>
              <a:rPr lang="en-US" b="1" dirty="0">
                <a:solidFill>
                  <a:srgbClr val="FF000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0EF0540A-6CF5-E31B-EDF0-4BDA92918788}"/>
              </a:ext>
            </a:extLst>
          </p:cNvPr>
          <p:cNvSpPr>
            <a:spLocks noGrp="1"/>
          </p:cNvSpPr>
          <p:nvPr>
            <p:ph idx="1"/>
          </p:nvPr>
        </p:nvSpPr>
        <p:spPr/>
        <p:txBody>
          <a:bodyPr>
            <a:normAutofit lnSpcReduction="10000"/>
          </a:bodyPr>
          <a:lstStyle/>
          <a:p>
            <a:pPr algn="just"/>
            <a:r>
              <a:rPr lang="en-US" dirty="0"/>
              <a:t>The first step in the drug discovery pipeline is the characterization of the disease process and identification of drug (‘therapeutic’) targets. Here, a ‘target’ is defined as a protein or messenger RNA which, when modified by a drug, </a:t>
            </a:r>
            <a:r>
              <a:rPr lang="en-US" dirty="0" err="1"/>
              <a:t>favourably</a:t>
            </a:r>
            <a:r>
              <a:rPr lang="en-US" dirty="0"/>
              <a:t> affects the outcome of a disease.</a:t>
            </a:r>
          </a:p>
          <a:p>
            <a:pPr algn="just"/>
            <a:r>
              <a:rPr lang="en-US" dirty="0"/>
              <a:t>In traditional drug discovery pipelines, less than 10% of candidate targets turn out to be valid after the investment of millions of dollars and six to seven years of work . More than 50% of drugs fail at phase II clinical trials due to the lack of efficacy, i.e. the drug is not harmful to humans, binds to the intended target and has drug-like properties (e.g. a reasonable half-life in the human body), but it does not significantly affect the disease.</a:t>
            </a:r>
          </a:p>
          <a:p>
            <a:endParaRPr lang="en-US" dirty="0"/>
          </a:p>
        </p:txBody>
      </p:sp>
    </p:spTree>
    <p:extLst>
      <p:ext uri="{BB962C8B-B14F-4D97-AF65-F5344CB8AC3E}">
        <p14:creationId xmlns:p14="http://schemas.microsoft.com/office/powerpoint/2010/main" val="1250016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BE87-8484-F883-79DA-5FC60D075B11}"/>
              </a:ext>
            </a:extLst>
          </p:cNvPr>
          <p:cNvSpPr>
            <a:spLocks noGrp="1"/>
          </p:cNvSpPr>
          <p:nvPr>
            <p:ph type="title"/>
          </p:nvPr>
        </p:nvSpPr>
        <p:spPr>
          <a:xfrm>
            <a:off x="2200181" y="1124305"/>
            <a:ext cx="7886700" cy="994172"/>
          </a:xfrm>
        </p:spPr>
        <p:txBody>
          <a:bodyPr>
            <a:normAutofit fontScale="90000"/>
          </a:bodyPr>
          <a:lstStyle/>
          <a:p>
            <a:r>
              <a:rPr lang="en-US" sz="3000" b="1" dirty="0">
                <a:solidFill>
                  <a:srgbClr val="FF0000"/>
                </a:solidFill>
              </a:rPr>
              <a:t>Using Functional Genomics to Guide Drug Discovery</a:t>
            </a:r>
            <a:br>
              <a:rPr lang="en-US" b="1" dirty="0"/>
            </a:br>
            <a:endParaRPr lang="en-US" dirty="0"/>
          </a:p>
        </p:txBody>
      </p:sp>
      <p:sp>
        <p:nvSpPr>
          <p:cNvPr id="3" name="Content Placeholder 2">
            <a:extLst>
              <a:ext uri="{FF2B5EF4-FFF2-40B4-BE49-F238E27FC236}">
                <a16:creationId xmlns:a16="http://schemas.microsoft.com/office/drawing/2014/main" id="{7724E617-D645-4D13-4677-EE1EA738F66A}"/>
              </a:ext>
            </a:extLst>
          </p:cNvPr>
          <p:cNvSpPr>
            <a:spLocks noGrp="1"/>
          </p:cNvSpPr>
          <p:nvPr>
            <p:ph idx="1"/>
          </p:nvPr>
        </p:nvSpPr>
        <p:spPr/>
        <p:txBody>
          <a:bodyPr>
            <a:normAutofit fontScale="92500" lnSpcReduction="10000"/>
          </a:bodyPr>
          <a:lstStyle/>
          <a:p>
            <a:pPr algn="just"/>
            <a:r>
              <a:rPr lang="en-US" dirty="0"/>
              <a:t>The pharmaceutical industry is keen on reducing the staggering rate of failure for targets in the drug discovery pipeline. One approach is to improve the identification and selection of potential targets, so drug development teams can focus on more hopeful candidate targets from the beginning. In this respect, results from many types of functional genomics experiments can provide information or evidence for the relationship between potential targets and their associated disease at the:</a:t>
            </a:r>
          </a:p>
          <a:p>
            <a:r>
              <a:rPr lang="en-US" b="1" dirty="0">
                <a:solidFill>
                  <a:srgbClr val="0070C0"/>
                </a:solidFill>
              </a:rPr>
              <a:t>DNA</a:t>
            </a:r>
            <a:r>
              <a:rPr lang="en-US" dirty="0"/>
              <a:t> level (single nucleotide polymorphism (SNP) and copy number variations, epigenetics)</a:t>
            </a:r>
          </a:p>
          <a:p>
            <a:r>
              <a:rPr lang="en-US" b="1" dirty="0">
                <a:solidFill>
                  <a:srgbClr val="0070C0"/>
                </a:solidFill>
              </a:rPr>
              <a:t>RNA</a:t>
            </a:r>
            <a:r>
              <a:rPr lang="en-US" dirty="0"/>
              <a:t> level (gene expression microarrays and RNA-seq)</a:t>
            </a:r>
          </a:p>
          <a:p>
            <a:r>
              <a:rPr lang="en-US" b="1" dirty="0">
                <a:solidFill>
                  <a:srgbClr val="0070C0"/>
                </a:solidFill>
              </a:rPr>
              <a:t>protein</a:t>
            </a:r>
            <a:r>
              <a:rPr lang="en-US" dirty="0">
                <a:solidFill>
                  <a:srgbClr val="0070C0"/>
                </a:solidFill>
              </a:rPr>
              <a:t> </a:t>
            </a:r>
            <a:r>
              <a:rPr lang="en-US" dirty="0"/>
              <a:t>level (DNA/RNA-protein interactions e.g. </a:t>
            </a:r>
            <a:r>
              <a:rPr lang="en-US" dirty="0" err="1"/>
              <a:t>ChIP</a:t>
            </a:r>
            <a:r>
              <a:rPr lang="en-US" dirty="0"/>
              <a:t>-seq)</a:t>
            </a:r>
          </a:p>
          <a:p>
            <a:endParaRPr lang="en-US" dirty="0"/>
          </a:p>
        </p:txBody>
      </p:sp>
    </p:spTree>
    <p:extLst>
      <p:ext uri="{BB962C8B-B14F-4D97-AF65-F5344CB8AC3E}">
        <p14:creationId xmlns:p14="http://schemas.microsoft.com/office/powerpoint/2010/main" val="4701161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018B-9491-8102-EAB3-4A7DCE370966}"/>
              </a:ext>
            </a:extLst>
          </p:cNvPr>
          <p:cNvSpPr>
            <a:spLocks noGrp="1"/>
          </p:cNvSpPr>
          <p:nvPr>
            <p:ph type="title"/>
          </p:nvPr>
        </p:nvSpPr>
        <p:spPr/>
        <p:txBody>
          <a:bodyPr>
            <a:normAutofit/>
          </a:bodyPr>
          <a:lstStyle/>
          <a:p>
            <a:pPr algn="just"/>
            <a:r>
              <a:rPr lang="en-US" b="1" dirty="0">
                <a:solidFill>
                  <a:srgbClr val="FF0000"/>
                </a:solidFill>
              </a:rPr>
              <a:t>Functional Genomics in Cancer Studies</a:t>
            </a:r>
            <a:br>
              <a:rPr lang="en-US" dirty="0"/>
            </a:br>
            <a:endParaRPr lang="en-US" dirty="0"/>
          </a:p>
        </p:txBody>
      </p:sp>
      <p:sp>
        <p:nvSpPr>
          <p:cNvPr id="3" name="Content Placeholder 2">
            <a:extLst>
              <a:ext uri="{FF2B5EF4-FFF2-40B4-BE49-F238E27FC236}">
                <a16:creationId xmlns:a16="http://schemas.microsoft.com/office/drawing/2014/main" id="{5A9D2BBC-558A-5A10-B179-6C7BF3EB0289}"/>
              </a:ext>
            </a:extLst>
          </p:cNvPr>
          <p:cNvSpPr>
            <a:spLocks noGrp="1"/>
          </p:cNvSpPr>
          <p:nvPr>
            <p:ph idx="1"/>
          </p:nvPr>
        </p:nvSpPr>
        <p:spPr/>
        <p:txBody>
          <a:bodyPr>
            <a:normAutofit/>
          </a:bodyPr>
          <a:lstStyle/>
          <a:p>
            <a:pPr algn="just"/>
            <a:r>
              <a:rPr lang="en-US" dirty="0"/>
              <a:t>Using functional genomics to guide drug discovery has been particularly useful for cancer studies. For example the discovery that the gene HER2 is over-expressed in certain types of breast cancers led to the development of the drug Herceptin (</a:t>
            </a:r>
            <a:r>
              <a:rPr lang="en-US" dirty="0">
                <a:hlinkClick r:id="rId2"/>
              </a:rPr>
              <a:t>The HER2 Journey</a:t>
            </a:r>
            <a:r>
              <a:rPr lang="en-US" dirty="0"/>
              <a:t>). More recently, high throughput analyses and meta-analyses of data from breast cancer samples have uncovered many additional targets for which existing drugs can be re-purposed, significantly speeding up the process of drug discovery</a:t>
            </a:r>
          </a:p>
        </p:txBody>
      </p:sp>
    </p:spTree>
    <p:extLst>
      <p:ext uri="{BB962C8B-B14F-4D97-AF65-F5344CB8AC3E}">
        <p14:creationId xmlns:p14="http://schemas.microsoft.com/office/powerpoint/2010/main" val="2316264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AD68-FE77-3BC4-A606-83F83A7E0673}"/>
              </a:ext>
            </a:extLst>
          </p:cNvPr>
          <p:cNvSpPr>
            <a:spLocks noGrp="1"/>
          </p:cNvSpPr>
          <p:nvPr>
            <p:ph type="title"/>
          </p:nvPr>
        </p:nvSpPr>
        <p:spPr/>
        <p:txBody>
          <a:bodyPr>
            <a:normAutofit/>
          </a:bodyPr>
          <a:lstStyle/>
          <a:p>
            <a:pPr algn="ctr"/>
            <a:r>
              <a:rPr lang="en-US" b="1" dirty="0">
                <a:solidFill>
                  <a:srgbClr val="FF0000"/>
                </a:solidFill>
              </a:rPr>
              <a:t>The Open Targets Platform</a:t>
            </a:r>
            <a:br>
              <a:rPr lang="en-US" b="1" dirty="0"/>
            </a:br>
            <a:endParaRPr lang="en-US" dirty="0"/>
          </a:p>
        </p:txBody>
      </p:sp>
      <p:sp>
        <p:nvSpPr>
          <p:cNvPr id="3" name="Content Placeholder 2">
            <a:extLst>
              <a:ext uri="{FF2B5EF4-FFF2-40B4-BE49-F238E27FC236}">
                <a16:creationId xmlns:a16="http://schemas.microsoft.com/office/drawing/2014/main" id="{14A19D59-70AE-864E-1AA3-14DA9BEE8204}"/>
              </a:ext>
            </a:extLst>
          </p:cNvPr>
          <p:cNvSpPr>
            <a:spLocks noGrp="1"/>
          </p:cNvSpPr>
          <p:nvPr>
            <p:ph idx="1"/>
          </p:nvPr>
        </p:nvSpPr>
        <p:spPr/>
        <p:txBody>
          <a:bodyPr>
            <a:normAutofit fontScale="92500"/>
          </a:bodyPr>
          <a:lstStyle/>
          <a:p>
            <a:pPr algn="just"/>
            <a:r>
              <a:rPr lang="en-US" dirty="0">
                <a:hlinkClick r:id="rId2"/>
              </a:rPr>
              <a:t>The Open Targets Platform</a:t>
            </a:r>
            <a:r>
              <a:rPr lang="en-US" dirty="0"/>
              <a:t> integrates over 20 different public data sources, and uses this data to systematically build and score associations between drug targets and diseases.</a:t>
            </a:r>
          </a:p>
          <a:p>
            <a:pPr algn="just"/>
            <a:r>
              <a:rPr lang="en-US" dirty="0"/>
              <a:t>Users investigating particular associations can rapidly sift through all the available evidence from genetic associations, somatic mutations, pathways and systems biology, RNA expression, animal models, the literature, and drug compounds. The Platform also provides a range of annotation information for targets, diseases, phenotypes, and drugs, and their most relevant relationships.</a:t>
            </a:r>
          </a:p>
          <a:p>
            <a:pPr algn="just"/>
            <a:r>
              <a:rPr lang="en-US" dirty="0"/>
              <a:t>The Platform is an open access and open source tool. The code and data are freely available for academic and commercial use</a:t>
            </a:r>
          </a:p>
          <a:p>
            <a:endParaRPr lang="en-US" dirty="0"/>
          </a:p>
          <a:p>
            <a:endParaRPr lang="en-US" dirty="0"/>
          </a:p>
        </p:txBody>
      </p:sp>
    </p:spTree>
    <p:extLst>
      <p:ext uri="{BB962C8B-B14F-4D97-AF65-F5344CB8AC3E}">
        <p14:creationId xmlns:p14="http://schemas.microsoft.com/office/powerpoint/2010/main" val="3386169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FC25-35FD-8881-026D-3DC71BD6FDAD}"/>
              </a:ext>
            </a:extLst>
          </p:cNvPr>
          <p:cNvSpPr>
            <a:spLocks noGrp="1"/>
          </p:cNvSpPr>
          <p:nvPr>
            <p:ph type="title"/>
          </p:nvPr>
        </p:nvSpPr>
        <p:spPr/>
        <p:txBody>
          <a:bodyPr>
            <a:normAutofit fontScale="90000"/>
          </a:bodyPr>
          <a:lstStyle/>
          <a:p>
            <a:pPr algn="ctr"/>
            <a:r>
              <a:rPr lang="en-US" b="1" dirty="0">
                <a:solidFill>
                  <a:srgbClr val="FF0000"/>
                </a:solidFill>
              </a:rPr>
              <a:t>Common Study Types in Functional Genomics</a:t>
            </a:r>
            <a:br>
              <a:rPr lang="en-US" b="1" dirty="0"/>
            </a:br>
            <a:endParaRPr lang="en-US" dirty="0"/>
          </a:p>
        </p:txBody>
      </p:sp>
      <p:sp>
        <p:nvSpPr>
          <p:cNvPr id="3" name="Content Placeholder 2">
            <a:extLst>
              <a:ext uri="{FF2B5EF4-FFF2-40B4-BE49-F238E27FC236}">
                <a16:creationId xmlns:a16="http://schemas.microsoft.com/office/drawing/2014/main" id="{2755D216-AE43-F347-EF08-7D2CC8C6DBA3}"/>
              </a:ext>
            </a:extLst>
          </p:cNvPr>
          <p:cNvSpPr>
            <a:spLocks noGrp="1"/>
          </p:cNvSpPr>
          <p:nvPr>
            <p:ph idx="1"/>
          </p:nvPr>
        </p:nvSpPr>
        <p:spPr/>
        <p:txBody>
          <a:bodyPr>
            <a:normAutofit/>
          </a:bodyPr>
          <a:lstStyle/>
          <a:p>
            <a:r>
              <a:rPr lang="en-US" dirty="0"/>
              <a:t>Functional genomics experiments measure changes in the DNA (genome and epigenome), RNA (transcriptome), or interactions between DNA/RNA and proteins that influence the phenotype of a sample. Common branches of functional genomics include-</a:t>
            </a:r>
          </a:p>
          <a:p>
            <a:r>
              <a:rPr lang="en-US" dirty="0"/>
              <a:t>genotyping</a:t>
            </a:r>
          </a:p>
          <a:p>
            <a:r>
              <a:rPr lang="en-US" dirty="0"/>
              <a:t>transcription profiling</a:t>
            </a:r>
          </a:p>
          <a:p>
            <a:r>
              <a:rPr lang="en-US" dirty="0"/>
              <a:t>epigenetic profiling</a:t>
            </a:r>
          </a:p>
          <a:p>
            <a:r>
              <a:rPr lang="en-US" dirty="0"/>
              <a:t>nucleic acid-protein interactions</a:t>
            </a:r>
          </a:p>
          <a:p>
            <a:r>
              <a:rPr lang="en-US" dirty="0"/>
              <a:t>meta-analysis</a:t>
            </a:r>
          </a:p>
        </p:txBody>
      </p:sp>
    </p:spTree>
    <p:extLst>
      <p:ext uri="{BB962C8B-B14F-4D97-AF65-F5344CB8AC3E}">
        <p14:creationId xmlns:p14="http://schemas.microsoft.com/office/powerpoint/2010/main" val="4034195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BC78-1D6E-6A48-BE95-C3086FAFA33A}"/>
              </a:ext>
            </a:extLst>
          </p:cNvPr>
          <p:cNvSpPr>
            <a:spLocks noGrp="1"/>
          </p:cNvSpPr>
          <p:nvPr>
            <p:ph type="title"/>
          </p:nvPr>
        </p:nvSpPr>
        <p:spPr/>
        <p:txBody>
          <a:bodyPr>
            <a:normAutofit/>
          </a:bodyPr>
          <a:lstStyle/>
          <a:p>
            <a:pPr algn="ctr"/>
            <a:r>
              <a:rPr lang="en-US" b="1" dirty="0">
                <a:solidFill>
                  <a:srgbClr val="FF0000"/>
                </a:solidFill>
              </a:rPr>
              <a:t>Transcription Profiling</a:t>
            </a:r>
            <a:br>
              <a:rPr lang="en-US" b="1" dirty="0"/>
            </a:br>
            <a:endParaRPr lang="en-US" dirty="0"/>
          </a:p>
        </p:txBody>
      </p:sp>
      <p:sp>
        <p:nvSpPr>
          <p:cNvPr id="3" name="Content Placeholder 2">
            <a:extLst>
              <a:ext uri="{FF2B5EF4-FFF2-40B4-BE49-F238E27FC236}">
                <a16:creationId xmlns:a16="http://schemas.microsoft.com/office/drawing/2014/main" id="{FC6A0D3B-74FA-ED72-B847-EC9F75B87D27}"/>
              </a:ext>
            </a:extLst>
          </p:cNvPr>
          <p:cNvSpPr>
            <a:spLocks noGrp="1"/>
          </p:cNvSpPr>
          <p:nvPr>
            <p:ph idx="1"/>
          </p:nvPr>
        </p:nvSpPr>
        <p:spPr/>
        <p:txBody>
          <a:bodyPr>
            <a:normAutofit lnSpcReduction="10000"/>
          </a:bodyPr>
          <a:lstStyle/>
          <a:p>
            <a:pPr algn="just"/>
            <a:r>
              <a:rPr lang="en-US" dirty="0"/>
              <a:t>This is one of the most popular study types, also known as ‘expression profiling’. It involves the quantification of gene expression of many genes in cells or tissue samples at the transcription (RNA) level. Quantification can be done by collecting biological samples and extracting RNA (in most cases, total RNA) following a treatment or at fixed time-points in a time-series, thereby creating ‘snap-shots’ of expression patterns.</a:t>
            </a:r>
          </a:p>
          <a:p>
            <a:pPr algn="just"/>
            <a:r>
              <a:rPr lang="en-US" dirty="0"/>
              <a:t>For common reference genomes with well-annotated transcripts and genes (e.g. the human genome), a researcher can choose to focus on quantifying transcription of all or a subset of transcripts, genes, coding exons, non-coding RNA, and so forth.</a:t>
            </a:r>
          </a:p>
          <a:p>
            <a:endParaRPr lang="en-US" dirty="0"/>
          </a:p>
        </p:txBody>
      </p:sp>
    </p:spTree>
    <p:extLst>
      <p:ext uri="{BB962C8B-B14F-4D97-AF65-F5344CB8AC3E}">
        <p14:creationId xmlns:p14="http://schemas.microsoft.com/office/powerpoint/2010/main" val="247593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r>
              <a:rPr lang="en-US" sz="5400" b="1" dirty="0">
                <a:solidFill>
                  <a:srgbClr val="FF0000"/>
                </a:solidFill>
              </a:rPr>
              <a:t>Molecular Biology Basics</a:t>
            </a:r>
          </a:p>
          <a:p>
            <a:pPr algn="ctr">
              <a:buNone/>
            </a:pPr>
            <a:endParaRPr lang="en-US" sz="5400" b="1" dirty="0">
              <a:solidFill>
                <a:srgbClr val="FF0000"/>
              </a:solidFill>
            </a:endParaRPr>
          </a:p>
          <a:p>
            <a:endParaRPr lang="en-US" dirty="0"/>
          </a:p>
        </p:txBody>
      </p:sp>
    </p:spTree>
    <p:extLst>
      <p:ext uri="{BB962C8B-B14F-4D97-AF65-F5344CB8AC3E}">
        <p14:creationId xmlns:p14="http://schemas.microsoft.com/office/powerpoint/2010/main" val="8457056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CE1C-7791-70D0-8E5B-4D167C1D9F5F}"/>
              </a:ext>
            </a:extLst>
          </p:cNvPr>
          <p:cNvSpPr>
            <a:spLocks noGrp="1"/>
          </p:cNvSpPr>
          <p:nvPr>
            <p:ph type="title"/>
          </p:nvPr>
        </p:nvSpPr>
        <p:spPr/>
        <p:txBody>
          <a:bodyPr>
            <a:normAutofit/>
          </a:bodyPr>
          <a:lstStyle/>
          <a:p>
            <a:pPr algn="ctr"/>
            <a:r>
              <a:rPr lang="en-US" b="1" dirty="0">
                <a:solidFill>
                  <a:srgbClr val="FF0000"/>
                </a:solidFill>
              </a:rPr>
              <a:t>Genotyping</a:t>
            </a:r>
            <a:br>
              <a:rPr lang="en-US" b="1" dirty="0"/>
            </a:br>
            <a:endParaRPr lang="en-US" dirty="0"/>
          </a:p>
        </p:txBody>
      </p:sp>
      <p:sp>
        <p:nvSpPr>
          <p:cNvPr id="3" name="Content Placeholder 2">
            <a:extLst>
              <a:ext uri="{FF2B5EF4-FFF2-40B4-BE49-F238E27FC236}">
                <a16:creationId xmlns:a16="http://schemas.microsoft.com/office/drawing/2014/main" id="{85FF0828-96C1-6CAD-A85A-028A7579FB35}"/>
              </a:ext>
            </a:extLst>
          </p:cNvPr>
          <p:cNvSpPr>
            <a:spLocks noGrp="1"/>
          </p:cNvSpPr>
          <p:nvPr>
            <p:ph idx="1"/>
          </p:nvPr>
        </p:nvSpPr>
        <p:spPr/>
        <p:txBody>
          <a:bodyPr>
            <a:normAutofit fontScale="62500" lnSpcReduction="20000"/>
          </a:bodyPr>
          <a:lstStyle/>
          <a:p>
            <a:r>
              <a:rPr lang="en-US" dirty="0"/>
              <a:t>Genotyping studies are those which identify differences in the DNA sequence (</a:t>
            </a:r>
            <a:r>
              <a:rPr lang="en-US" dirty="0" err="1"/>
              <a:t>i.e</a:t>
            </a:r>
            <a:r>
              <a:rPr lang="en-US" dirty="0"/>
              <a:t> genotype) of a sample. The genomic DNA samples are often obtained from two contrasting groups of samples, e.g. drought-resistant rice cultivars vs. drought-sensitive counterparts, with the aim of identifying differences in the genotype which may explain the difference in phenotype.</a:t>
            </a:r>
          </a:p>
          <a:p>
            <a:r>
              <a:rPr lang="en-US" dirty="0"/>
              <a:t>Genotyping studies can be designed to identify DNA sequence differences at three levels:</a:t>
            </a:r>
          </a:p>
          <a:p>
            <a:r>
              <a:rPr lang="en-US" b="1" dirty="0"/>
              <a:t>Single nucleotide polymorphisms</a:t>
            </a:r>
            <a:r>
              <a:rPr lang="en-US" dirty="0"/>
              <a:t> (SNPs, pronounced ‘snips’): SNP analysis focuses on differences in the DNA sequence at the single nucleotide level.</a:t>
            </a:r>
          </a:p>
          <a:p>
            <a:pPr lvl="1"/>
            <a:r>
              <a:rPr lang="en-US" dirty="0"/>
              <a:t>Example: </a:t>
            </a:r>
            <a:r>
              <a:rPr lang="en-US" dirty="0">
                <a:hlinkClick r:id="rId2"/>
              </a:rPr>
              <a:t>SNP 6.0 profiling of plasma DNA in breast cancer patients</a:t>
            </a:r>
            <a:endParaRPr lang="en-US" dirty="0"/>
          </a:p>
          <a:p>
            <a:br>
              <a:rPr lang="en-US" dirty="0"/>
            </a:br>
            <a:r>
              <a:rPr lang="en-US" b="1" dirty="0"/>
              <a:t>Copy number variations</a:t>
            </a:r>
            <a:r>
              <a:rPr lang="en-US" dirty="0"/>
              <a:t> (CNVs): CNVs refer to an increase or decrease in the number of copies of a segment of DNA (e.g. a gene, or a locus-specific DNA repeat element). Each ‘copy’ can be as short as 50 bases or up to 100 kilobases.</a:t>
            </a:r>
          </a:p>
          <a:p>
            <a:pPr lvl="1"/>
            <a:r>
              <a:rPr lang="en-US" dirty="0"/>
              <a:t>Example: </a:t>
            </a:r>
            <a:r>
              <a:rPr lang="en-US" dirty="0">
                <a:hlinkClick r:id="rId3"/>
              </a:rPr>
              <a:t>A genome-wide copy number variant study of suicidal </a:t>
            </a:r>
            <a:r>
              <a:rPr lang="en-US" dirty="0" err="1">
                <a:hlinkClick r:id="rId3"/>
              </a:rPr>
              <a:t>behaviour</a:t>
            </a:r>
            <a:endParaRPr lang="en-US" dirty="0"/>
          </a:p>
          <a:p>
            <a:br>
              <a:rPr lang="en-US" dirty="0"/>
            </a:br>
            <a:r>
              <a:rPr lang="en-US" b="1" dirty="0"/>
              <a:t>Structural variations</a:t>
            </a:r>
            <a:r>
              <a:rPr lang="en-US" dirty="0"/>
              <a:t>: they are an order of magnitude larger than CNVs and often cover </a:t>
            </a:r>
            <a:r>
              <a:rPr lang="en-US" dirty="0" err="1"/>
              <a:t>megabases</a:t>
            </a:r>
            <a:r>
              <a:rPr lang="en-US" dirty="0"/>
              <a:t> of DNA, and can be caused by chromosomal rearrangement events.</a:t>
            </a:r>
          </a:p>
          <a:p>
            <a:pPr lvl="1"/>
            <a:r>
              <a:rPr lang="en-US" dirty="0"/>
              <a:t>Example: </a:t>
            </a:r>
            <a:r>
              <a:rPr lang="en-US" dirty="0">
                <a:hlinkClick r:id="rId4"/>
              </a:rPr>
              <a:t>Transcription profiling by high throughput sequencing of different maize lines to discover and </a:t>
            </a:r>
            <a:r>
              <a:rPr lang="en-US" dirty="0" err="1">
                <a:hlinkClick r:id="rId4"/>
              </a:rPr>
              <a:t>characterise</a:t>
            </a:r>
            <a:r>
              <a:rPr lang="en-US" dirty="0">
                <a:hlinkClick r:id="rId4"/>
              </a:rPr>
              <a:t> ‘presence-absence variation’ in the maize genome</a:t>
            </a:r>
            <a:endParaRPr lang="en-US" dirty="0"/>
          </a:p>
          <a:p>
            <a:endParaRPr lang="en-US" dirty="0"/>
          </a:p>
        </p:txBody>
      </p:sp>
    </p:spTree>
    <p:extLst>
      <p:ext uri="{BB962C8B-B14F-4D97-AF65-F5344CB8AC3E}">
        <p14:creationId xmlns:p14="http://schemas.microsoft.com/office/powerpoint/2010/main" val="34699346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1073-A422-0F28-3CEA-96B286905F21}"/>
              </a:ext>
            </a:extLst>
          </p:cNvPr>
          <p:cNvSpPr>
            <a:spLocks noGrp="1"/>
          </p:cNvSpPr>
          <p:nvPr>
            <p:ph type="title"/>
          </p:nvPr>
        </p:nvSpPr>
        <p:spPr/>
        <p:txBody>
          <a:bodyPr>
            <a:normAutofit/>
          </a:bodyPr>
          <a:lstStyle/>
          <a:p>
            <a:r>
              <a:rPr lang="en-US" b="1" dirty="0">
                <a:solidFill>
                  <a:srgbClr val="FF0000"/>
                </a:solidFill>
              </a:rPr>
              <a:t>Genome-Wide Association Studies</a:t>
            </a:r>
            <a:r>
              <a:rPr lang="en-US" dirty="0">
                <a:solidFill>
                  <a:srgbClr val="FF0000"/>
                </a:solidFill>
              </a:rPr>
              <a:t> </a:t>
            </a:r>
            <a:r>
              <a:rPr lang="en-US" dirty="0"/>
              <a:t>(</a:t>
            </a:r>
            <a:r>
              <a:rPr lang="en-US" dirty="0">
                <a:hlinkClick r:id="rId2"/>
              </a:rPr>
              <a:t>GWAS</a:t>
            </a:r>
            <a:r>
              <a:rPr lang="en-US" dirty="0"/>
              <a:t>)</a:t>
            </a:r>
          </a:p>
        </p:txBody>
      </p:sp>
      <p:sp>
        <p:nvSpPr>
          <p:cNvPr id="3" name="Content Placeholder 2">
            <a:extLst>
              <a:ext uri="{FF2B5EF4-FFF2-40B4-BE49-F238E27FC236}">
                <a16:creationId xmlns:a16="http://schemas.microsoft.com/office/drawing/2014/main" id="{F093541C-D61B-77C9-AA09-8D770C83107E}"/>
              </a:ext>
            </a:extLst>
          </p:cNvPr>
          <p:cNvSpPr>
            <a:spLocks noGrp="1"/>
          </p:cNvSpPr>
          <p:nvPr>
            <p:ph idx="1"/>
          </p:nvPr>
        </p:nvSpPr>
        <p:spPr/>
        <p:txBody>
          <a:bodyPr>
            <a:normAutofit/>
          </a:bodyPr>
          <a:lstStyle/>
          <a:p>
            <a:pPr algn="just"/>
            <a:r>
              <a:rPr lang="en-US" dirty="0"/>
              <a:t>One common extension of genotyping studies in humans are </a:t>
            </a:r>
            <a:r>
              <a:rPr lang="en-US" b="1" dirty="0"/>
              <a:t>genome-wide association studies</a:t>
            </a:r>
            <a:r>
              <a:rPr lang="en-US" dirty="0"/>
              <a:t> (</a:t>
            </a:r>
            <a:r>
              <a:rPr lang="en-US" dirty="0">
                <a:hlinkClick r:id="rId2"/>
              </a:rPr>
              <a:t>GWAS</a:t>
            </a:r>
            <a:r>
              <a:rPr lang="en-US" dirty="0"/>
              <a:t>). Samples from cases (e.g. rheumatoid arthritis patients) and controls (e.g. healthy individuals) are genotyped across specific sites in the genome, followed by statistical analysis to find SNPs which are significantly more prevalent in one group (e.g. the disease cases). Such SNPs may then suggest an association between the SNPs and disease susceptibility.</a:t>
            </a:r>
          </a:p>
        </p:txBody>
      </p:sp>
    </p:spTree>
    <p:extLst>
      <p:ext uri="{BB962C8B-B14F-4D97-AF65-F5344CB8AC3E}">
        <p14:creationId xmlns:p14="http://schemas.microsoft.com/office/powerpoint/2010/main" val="510316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C936-CE98-D1CC-A2EB-D7C2E8776E1D}"/>
              </a:ext>
            </a:extLst>
          </p:cNvPr>
          <p:cNvSpPr>
            <a:spLocks noGrp="1"/>
          </p:cNvSpPr>
          <p:nvPr>
            <p:ph type="title"/>
          </p:nvPr>
        </p:nvSpPr>
        <p:spPr/>
        <p:txBody>
          <a:bodyPr>
            <a:normAutofit/>
          </a:bodyPr>
          <a:lstStyle/>
          <a:p>
            <a:pPr algn="ctr"/>
            <a:r>
              <a:rPr lang="en-US" b="1" dirty="0">
                <a:solidFill>
                  <a:srgbClr val="FF0000"/>
                </a:solidFill>
              </a:rPr>
              <a:t>Epigenetic Profiling</a:t>
            </a:r>
            <a:br>
              <a:rPr lang="en-US" b="1" dirty="0"/>
            </a:br>
            <a:endParaRPr lang="en-US" dirty="0"/>
          </a:p>
        </p:txBody>
      </p:sp>
      <p:sp>
        <p:nvSpPr>
          <p:cNvPr id="3" name="Content Placeholder 2">
            <a:extLst>
              <a:ext uri="{FF2B5EF4-FFF2-40B4-BE49-F238E27FC236}">
                <a16:creationId xmlns:a16="http://schemas.microsoft.com/office/drawing/2014/main" id="{2553AEDD-788F-EB34-E87D-8BC548CCF06C}"/>
              </a:ext>
            </a:extLst>
          </p:cNvPr>
          <p:cNvSpPr>
            <a:spLocks noGrp="1"/>
          </p:cNvSpPr>
          <p:nvPr>
            <p:ph idx="1"/>
          </p:nvPr>
        </p:nvSpPr>
        <p:spPr/>
        <p:txBody>
          <a:bodyPr>
            <a:normAutofit/>
          </a:bodyPr>
          <a:lstStyle/>
          <a:p>
            <a:pPr algn="just"/>
            <a:r>
              <a:rPr lang="en-US" dirty="0"/>
              <a:t>Epigenetics is the study of how biochemical modifications or physical interaction of DNA/chromatin affect gene regulation in a cell, where such modifications/interactions are not related to changes in the underlying DNA sequence.</a:t>
            </a:r>
          </a:p>
          <a:p>
            <a:pPr algn="just"/>
            <a:r>
              <a:rPr lang="en-US" dirty="0"/>
              <a:t>At the DNA level, methylation of CpG dinucleotides.</a:t>
            </a:r>
          </a:p>
          <a:p>
            <a:pPr algn="just"/>
            <a:r>
              <a:rPr lang="en-US" dirty="0"/>
              <a:t>At the chromatin level, modifications of the tails of histone proteins.</a:t>
            </a:r>
          </a:p>
        </p:txBody>
      </p:sp>
    </p:spTree>
    <p:extLst>
      <p:ext uri="{BB962C8B-B14F-4D97-AF65-F5344CB8AC3E}">
        <p14:creationId xmlns:p14="http://schemas.microsoft.com/office/powerpoint/2010/main" val="87616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05122-09F3-3566-A273-3F065FB868CA}"/>
              </a:ext>
            </a:extLst>
          </p:cNvPr>
          <p:cNvSpPr>
            <a:spLocks noGrp="1"/>
          </p:cNvSpPr>
          <p:nvPr>
            <p:ph type="title"/>
          </p:nvPr>
        </p:nvSpPr>
        <p:spPr/>
        <p:txBody>
          <a:bodyPr>
            <a:normAutofit/>
          </a:bodyPr>
          <a:lstStyle/>
          <a:p>
            <a:pPr algn="ctr"/>
            <a:r>
              <a:rPr lang="en-US" b="1" dirty="0">
                <a:solidFill>
                  <a:srgbClr val="FF0000"/>
                </a:solidFill>
              </a:rPr>
              <a:t>DNA/RNA-Protein Interactions</a:t>
            </a:r>
            <a:br>
              <a:rPr lang="en-US" b="1" dirty="0">
                <a:solidFill>
                  <a:srgbClr val="FF000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F45F5401-3FF7-6E88-E9B2-EA56864696E2}"/>
              </a:ext>
            </a:extLst>
          </p:cNvPr>
          <p:cNvSpPr>
            <a:spLocks noGrp="1"/>
          </p:cNvSpPr>
          <p:nvPr>
            <p:ph idx="1"/>
          </p:nvPr>
        </p:nvSpPr>
        <p:spPr/>
        <p:txBody>
          <a:bodyPr/>
          <a:lstStyle/>
          <a:p>
            <a:pPr algn="just"/>
            <a:r>
              <a:rPr lang="en-US" dirty="0"/>
              <a:t>DNA/RNA-protein interactions are vital molecular processes where proteins bind to DNA or RNA, controlling fundamental cellular functions like gene expression, replication, and translation. </a:t>
            </a:r>
          </a:p>
          <a:p>
            <a:pPr algn="just"/>
            <a:r>
              <a:rPr lang="en-US" dirty="0"/>
              <a:t>Modern techniques, including </a:t>
            </a:r>
            <a:r>
              <a:rPr lang="en-US" dirty="0" err="1">
                <a:hlinkClick r:id="rId2"/>
              </a:rPr>
              <a:t>ChIP</a:t>
            </a:r>
            <a:r>
              <a:rPr lang="en-US" dirty="0">
                <a:hlinkClick r:id="rId2"/>
              </a:rPr>
              <a:t>-seq</a:t>
            </a:r>
            <a:r>
              <a:rPr lang="en-US" dirty="0"/>
              <a:t> for DNA and </a:t>
            </a:r>
            <a:r>
              <a:rPr lang="en-US" dirty="0">
                <a:hlinkClick r:id="rId3"/>
              </a:rPr>
              <a:t>RIP-seq</a:t>
            </a:r>
            <a:r>
              <a:rPr lang="en-US" dirty="0"/>
              <a:t> for RNA, are used to identify and study these interactions in cells.</a:t>
            </a:r>
          </a:p>
        </p:txBody>
      </p:sp>
    </p:spTree>
    <p:extLst>
      <p:ext uri="{BB962C8B-B14F-4D97-AF65-F5344CB8AC3E}">
        <p14:creationId xmlns:p14="http://schemas.microsoft.com/office/powerpoint/2010/main" val="3864351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1142-0E32-6C4C-241E-8AC5466509FA}"/>
              </a:ext>
            </a:extLst>
          </p:cNvPr>
          <p:cNvSpPr>
            <a:spLocks noGrp="1"/>
          </p:cNvSpPr>
          <p:nvPr>
            <p:ph type="title"/>
          </p:nvPr>
        </p:nvSpPr>
        <p:spPr/>
        <p:txBody>
          <a:bodyPr>
            <a:normAutofit/>
          </a:bodyPr>
          <a:lstStyle/>
          <a:p>
            <a:pPr algn="ctr"/>
            <a:r>
              <a:rPr lang="en-US" b="1" dirty="0">
                <a:solidFill>
                  <a:srgbClr val="FF0000"/>
                </a:solidFill>
              </a:rPr>
              <a:t>Meta-Analysis</a:t>
            </a:r>
            <a:br>
              <a:rPr lang="en-US" b="1" dirty="0"/>
            </a:br>
            <a:endParaRPr lang="en-US" dirty="0"/>
          </a:p>
        </p:txBody>
      </p:sp>
      <p:sp>
        <p:nvSpPr>
          <p:cNvPr id="3" name="Content Placeholder 2">
            <a:extLst>
              <a:ext uri="{FF2B5EF4-FFF2-40B4-BE49-F238E27FC236}">
                <a16:creationId xmlns:a16="http://schemas.microsoft.com/office/drawing/2014/main" id="{7C01D12C-40B1-4B27-7B09-0057278B82CF}"/>
              </a:ext>
            </a:extLst>
          </p:cNvPr>
          <p:cNvSpPr>
            <a:spLocks noGrp="1"/>
          </p:cNvSpPr>
          <p:nvPr>
            <p:ph idx="1"/>
          </p:nvPr>
        </p:nvSpPr>
        <p:spPr/>
        <p:txBody>
          <a:bodyPr>
            <a:normAutofit/>
          </a:bodyPr>
          <a:lstStyle/>
          <a:p>
            <a:pPr algn="just"/>
            <a:r>
              <a:rPr lang="en-US" dirty="0"/>
              <a:t>Meta-analysis is a branch of functional genomics in which data from pre-existing experiments is combined to create statistically more powerful models of a biological process. This type of analysis has become popular as it allows the identification of subtle events that could not be detected in smaller studies.</a:t>
            </a:r>
          </a:p>
          <a:p>
            <a:pPr algn="just"/>
            <a:r>
              <a:rPr lang="en-US" dirty="0"/>
              <a:t>Functional genomics databases such as </a:t>
            </a:r>
            <a:r>
              <a:rPr lang="en-US" dirty="0" err="1">
                <a:hlinkClick r:id="rId2"/>
              </a:rPr>
              <a:t>ArrayExpress</a:t>
            </a:r>
            <a:r>
              <a:rPr lang="en-US" dirty="0">
                <a:hlinkClick r:id="rId2"/>
              </a:rPr>
              <a:t> in Biostudies</a:t>
            </a:r>
            <a:r>
              <a:rPr lang="en-US" dirty="0"/>
              <a:t> and </a:t>
            </a:r>
            <a:r>
              <a:rPr lang="en-US" dirty="0">
                <a:hlinkClick r:id="rId3"/>
              </a:rPr>
              <a:t>Expression Atlas</a:t>
            </a:r>
            <a:r>
              <a:rPr lang="en-US" dirty="0"/>
              <a:t> play an important role in these studies as reliable, well annotated sources of functional genomics data.</a:t>
            </a:r>
          </a:p>
          <a:p>
            <a:endParaRPr lang="en-US" dirty="0"/>
          </a:p>
        </p:txBody>
      </p:sp>
    </p:spTree>
    <p:extLst>
      <p:ext uri="{BB962C8B-B14F-4D97-AF65-F5344CB8AC3E}">
        <p14:creationId xmlns:p14="http://schemas.microsoft.com/office/powerpoint/2010/main" val="16745174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F7B2D-BEF7-9E5F-FA0E-0301A9110D55}"/>
              </a:ext>
            </a:extLst>
          </p:cNvPr>
          <p:cNvSpPr>
            <a:spLocks noGrp="1"/>
          </p:cNvSpPr>
          <p:nvPr>
            <p:ph type="title"/>
          </p:nvPr>
        </p:nvSpPr>
        <p:spPr/>
        <p:txBody>
          <a:bodyPr>
            <a:normAutofit fontScale="90000"/>
          </a:bodyPr>
          <a:lstStyle/>
          <a:p>
            <a:pPr algn="ctr"/>
            <a:r>
              <a:rPr lang="en-US" b="1" dirty="0">
                <a:solidFill>
                  <a:srgbClr val="FF0000"/>
                </a:solidFill>
              </a:rPr>
              <a:t>Designing Functional Genomics Experiments</a:t>
            </a:r>
            <a:br>
              <a:rPr lang="en-US" b="1" dirty="0"/>
            </a:br>
            <a:endParaRPr lang="en-US" dirty="0"/>
          </a:p>
        </p:txBody>
      </p:sp>
      <p:sp>
        <p:nvSpPr>
          <p:cNvPr id="3" name="Content Placeholder 2">
            <a:extLst>
              <a:ext uri="{FF2B5EF4-FFF2-40B4-BE49-F238E27FC236}">
                <a16:creationId xmlns:a16="http://schemas.microsoft.com/office/drawing/2014/main" id="{034B74A6-33AC-91FF-1570-48D3B11A3E53}"/>
              </a:ext>
            </a:extLst>
          </p:cNvPr>
          <p:cNvSpPr>
            <a:spLocks noGrp="1"/>
          </p:cNvSpPr>
          <p:nvPr>
            <p:ph idx="1"/>
          </p:nvPr>
        </p:nvSpPr>
        <p:spPr/>
        <p:txBody>
          <a:bodyPr/>
          <a:lstStyle/>
          <a:p>
            <a:r>
              <a:rPr lang="en-US" dirty="0"/>
              <a:t>Three important things to consider when designing a functional genomics experiment are:</a:t>
            </a:r>
          </a:p>
          <a:p>
            <a:r>
              <a:rPr lang="en-US" dirty="0"/>
              <a:t>scale and intent</a:t>
            </a:r>
          </a:p>
          <a:p>
            <a:r>
              <a:rPr lang="en-US" dirty="0"/>
              <a:t>data analysis</a:t>
            </a:r>
          </a:p>
          <a:p>
            <a:r>
              <a:rPr lang="en-US" dirty="0"/>
              <a:t>reproducibility</a:t>
            </a:r>
          </a:p>
          <a:p>
            <a:endParaRPr lang="en-US" dirty="0"/>
          </a:p>
        </p:txBody>
      </p:sp>
    </p:spTree>
    <p:extLst>
      <p:ext uri="{BB962C8B-B14F-4D97-AF65-F5344CB8AC3E}">
        <p14:creationId xmlns:p14="http://schemas.microsoft.com/office/powerpoint/2010/main" val="2790395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FC2B-2818-2645-16DB-4006B46FFB7F}"/>
              </a:ext>
            </a:extLst>
          </p:cNvPr>
          <p:cNvSpPr>
            <a:spLocks noGrp="1"/>
          </p:cNvSpPr>
          <p:nvPr>
            <p:ph type="title"/>
          </p:nvPr>
        </p:nvSpPr>
        <p:spPr/>
        <p:txBody>
          <a:bodyPr>
            <a:normAutofit/>
          </a:bodyPr>
          <a:lstStyle/>
          <a:p>
            <a:pPr algn="ctr"/>
            <a:r>
              <a:rPr lang="en-US" b="1" dirty="0">
                <a:solidFill>
                  <a:srgbClr val="FF0000"/>
                </a:solidFill>
              </a:rPr>
              <a:t>Scale and Intent of the Experiment</a:t>
            </a:r>
            <a:br>
              <a:rPr lang="en-US" b="1" dirty="0"/>
            </a:br>
            <a:endParaRPr lang="en-US" dirty="0"/>
          </a:p>
        </p:txBody>
      </p:sp>
      <p:sp>
        <p:nvSpPr>
          <p:cNvPr id="3" name="Content Placeholder 2">
            <a:extLst>
              <a:ext uri="{FF2B5EF4-FFF2-40B4-BE49-F238E27FC236}">
                <a16:creationId xmlns:a16="http://schemas.microsoft.com/office/drawing/2014/main" id="{4164D4C7-C742-37F5-8FC6-E582FC5F481C}"/>
              </a:ext>
            </a:extLst>
          </p:cNvPr>
          <p:cNvSpPr>
            <a:spLocks noGrp="1"/>
          </p:cNvSpPr>
          <p:nvPr>
            <p:ph idx="1"/>
          </p:nvPr>
        </p:nvSpPr>
        <p:spPr/>
        <p:txBody>
          <a:bodyPr>
            <a:normAutofit fontScale="70000" lnSpcReduction="20000"/>
          </a:bodyPr>
          <a:lstStyle/>
          <a:p>
            <a:pPr algn="just"/>
            <a:r>
              <a:rPr lang="en-US" dirty="0"/>
              <a:t>The scale of an experiment encompasses both the number of samples and the number of genes to be </a:t>
            </a:r>
            <a:r>
              <a:rPr lang="en-US" dirty="0" err="1"/>
              <a:t>analysed</a:t>
            </a:r>
            <a:r>
              <a:rPr lang="en-US" dirty="0"/>
              <a:t> .</a:t>
            </a:r>
          </a:p>
          <a:p>
            <a:pPr algn="just"/>
            <a:r>
              <a:rPr lang="en-US" dirty="0"/>
              <a:t>The number of samples is often a trade off between:</a:t>
            </a:r>
          </a:p>
          <a:p>
            <a:pPr marL="428625" indent="-428625" algn="just">
              <a:buAutoNum type="romanLcParenBoth"/>
            </a:pPr>
            <a:r>
              <a:rPr lang="en-US" dirty="0"/>
              <a:t>the number of replicates required to produce statistically robust results , (ii)the ease of obtaining the samples, (iii)the budget for the project</a:t>
            </a:r>
          </a:p>
          <a:p>
            <a:pPr marL="0" indent="0" algn="just">
              <a:buNone/>
            </a:pPr>
            <a:r>
              <a:rPr lang="en-US" dirty="0"/>
              <a:t>The scale and intent of the experiment will influence the methods used in the study:</a:t>
            </a:r>
          </a:p>
          <a:p>
            <a:pPr marL="0" indent="0" algn="just">
              <a:buNone/>
            </a:pPr>
            <a:r>
              <a:rPr lang="en-US" b="1" dirty="0">
                <a:solidFill>
                  <a:srgbClr val="0070C0"/>
                </a:solidFill>
              </a:rPr>
              <a:t>Real-time PCR</a:t>
            </a:r>
            <a:r>
              <a:rPr lang="en-US" dirty="0">
                <a:solidFill>
                  <a:srgbClr val="0070C0"/>
                </a:solidFill>
              </a:rPr>
              <a:t> </a:t>
            </a:r>
            <a:r>
              <a:rPr lang="en-US" dirty="0"/>
              <a:t>analysis is well suited to studies that aim to </a:t>
            </a:r>
            <a:r>
              <a:rPr lang="en-US" dirty="0" err="1"/>
              <a:t>analyse</a:t>
            </a:r>
            <a:r>
              <a:rPr lang="en-US" dirty="0"/>
              <a:t> a small number of genes in a small number of samples (for example, the change in expression of ten genes between two conditions)</a:t>
            </a:r>
          </a:p>
          <a:p>
            <a:pPr marL="0" indent="0" algn="just">
              <a:buNone/>
            </a:pPr>
            <a:r>
              <a:rPr lang="en-US" b="1" dirty="0">
                <a:solidFill>
                  <a:srgbClr val="0070C0"/>
                </a:solidFill>
              </a:rPr>
              <a:t>Microarrays</a:t>
            </a:r>
            <a:r>
              <a:rPr lang="en-US" dirty="0"/>
              <a:t> are a high-throughput technique to monitor the expression of all the genes already known in a given genome. They have been vastly used to study gene expression before the introduction of RNA-sequencing.</a:t>
            </a:r>
          </a:p>
          <a:p>
            <a:pPr marL="0" indent="0" algn="just">
              <a:buNone/>
            </a:pPr>
            <a:r>
              <a:rPr lang="en-US" b="1" dirty="0">
                <a:solidFill>
                  <a:srgbClr val="0070C0"/>
                </a:solidFill>
              </a:rPr>
              <a:t>RNA-sequencing (RNA-seq)</a:t>
            </a:r>
            <a:r>
              <a:rPr lang="en-US" dirty="0">
                <a:solidFill>
                  <a:srgbClr val="0070C0"/>
                </a:solidFill>
              </a:rPr>
              <a:t> </a:t>
            </a:r>
            <a:r>
              <a:rPr lang="en-US" dirty="0"/>
              <a:t>using </a:t>
            </a:r>
            <a:r>
              <a:rPr lang="en-US" b="1" dirty="0"/>
              <a:t>next generation sequencing (NGS)</a:t>
            </a:r>
            <a:r>
              <a:rPr lang="en-US" dirty="0"/>
              <a:t> is the current standard for high-throughput gene expression studies. By sequencing all the transcripts present in the samples (cell, tissue, whole organism, soil samples, </a:t>
            </a:r>
            <a:r>
              <a:rPr lang="en-US" dirty="0" err="1"/>
              <a:t>etc</a:t>
            </a:r>
            <a:r>
              <a:rPr lang="en-US" dirty="0"/>
              <a:t>)</a:t>
            </a:r>
          </a:p>
          <a:p>
            <a:endParaRPr lang="en-US" dirty="0"/>
          </a:p>
        </p:txBody>
      </p:sp>
    </p:spTree>
    <p:extLst>
      <p:ext uri="{BB962C8B-B14F-4D97-AF65-F5344CB8AC3E}">
        <p14:creationId xmlns:p14="http://schemas.microsoft.com/office/powerpoint/2010/main" val="42184312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2AB3-D5B7-A29F-F535-EC4BDDC944AF}"/>
              </a:ext>
            </a:extLst>
          </p:cNvPr>
          <p:cNvSpPr>
            <a:spLocks noGrp="1"/>
          </p:cNvSpPr>
          <p:nvPr>
            <p:ph type="title"/>
          </p:nvPr>
        </p:nvSpPr>
        <p:spPr/>
        <p:txBody>
          <a:bodyPr>
            <a:normAutofit/>
          </a:bodyPr>
          <a:lstStyle/>
          <a:p>
            <a:pPr algn="ctr"/>
            <a:r>
              <a:rPr lang="en-US" b="1" dirty="0">
                <a:solidFill>
                  <a:srgbClr val="FF0000"/>
                </a:solidFill>
              </a:rPr>
              <a:t>Data Analysis</a:t>
            </a:r>
            <a:br>
              <a:rPr lang="en-US" b="1" dirty="0"/>
            </a:br>
            <a:endParaRPr lang="en-US" dirty="0"/>
          </a:p>
        </p:txBody>
      </p:sp>
      <p:sp>
        <p:nvSpPr>
          <p:cNvPr id="3" name="Content Placeholder 2">
            <a:extLst>
              <a:ext uri="{FF2B5EF4-FFF2-40B4-BE49-F238E27FC236}">
                <a16:creationId xmlns:a16="http://schemas.microsoft.com/office/drawing/2014/main" id="{79849D83-F515-8238-386B-45DBE5DE6F5D}"/>
              </a:ext>
            </a:extLst>
          </p:cNvPr>
          <p:cNvSpPr>
            <a:spLocks noGrp="1"/>
          </p:cNvSpPr>
          <p:nvPr>
            <p:ph idx="1"/>
          </p:nvPr>
        </p:nvSpPr>
        <p:spPr/>
        <p:txBody>
          <a:bodyPr>
            <a:normAutofit fontScale="77500" lnSpcReduction="20000"/>
          </a:bodyPr>
          <a:lstStyle/>
          <a:p>
            <a:r>
              <a:rPr lang="en-US" dirty="0"/>
              <a:t>Although data analysis only happens after the wet-lab experimental procedures are performed, it is a very important aspect of the design of all functional genomics experiments and should be considered before embarking on the wet-lab procedures.</a:t>
            </a:r>
          </a:p>
          <a:p>
            <a:r>
              <a:rPr lang="en-US" dirty="0"/>
              <a:t>Some important things to consider while planning your experiment are:</a:t>
            </a:r>
          </a:p>
          <a:p>
            <a:r>
              <a:rPr lang="en-US" dirty="0"/>
              <a:t>How are you going to </a:t>
            </a:r>
            <a:r>
              <a:rPr lang="en-US" dirty="0" err="1"/>
              <a:t>analyse</a:t>
            </a:r>
            <a:r>
              <a:rPr lang="en-US" dirty="0"/>
              <a:t> your data?</a:t>
            </a:r>
          </a:p>
          <a:p>
            <a:r>
              <a:rPr lang="en-US" dirty="0"/>
              <a:t>Is special software required? Is it free or does it need a </a:t>
            </a:r>
            <a:r>
              <a:rPr lang="en-US" dirty="0" err="1"/>
              <a:t>licence</a:t>
            </a:r>
            <a:r>
              <a:rPr lang="en-US" dirty="0"/>
              <a:t>?</a:t>
            </a:r>
          </a:p>
          <a:p>
            <a:r>
              <a:rPr lang="en-US" dirty="0"/>
              <a:t>Is extra information needed? For example, a reference genome for aligning RNA-seq reads?</a:t>
            </a:r>
          </a:p>
          <a:p>
            <a:r>
              <a:rPr lang="en-US" dirty="0"/>
              <a:t>Is bioinformatics expertise required? </a:t>
            </a:r>
          </a:p>
          <a:p>
            <a:r>
              <a:rPr lang="en-US" dirty="0"/>
              <a:t>What are the hardware (storage and computational processing) requirements?</a:t>
            </a:r>
          </a:p>
          <a:p>
            <a:r>
              <a:rPr lang="en-US" dirty="0"/>
              <a:t>What are the most appropriate statistical tests and has the experiment been designed so that you can use them?</a:t>
            </a:r>
          </a:p>
          <a:p>
            <a:endParaRPr lang="en-US" dirty="0"/>
          </a:p>
        </p:txBody>
      </p:sp>
    </p:spTree>
    <p:extLst>
      <p:ext uri="{BB962C8B-B14F-4D97-AF65-F5344CB8AC3E}">
        <p14:creationId xmlns:p14="http://schemas.microsoft.com/office/powerpoint/2010/main" val="15401591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6CAD-4D1F-7183-AC89-3A40BBD77529}"/>
              </a:ext>
            </a:extLst>
          </p:cNvPr>
          <p:cNvSpPr>
            <a:spLocks noGrp="1"/>
          </p:cNvSpPr>
          <p:nvPr>
            <p:ph type="title"/>
          </p:nvPr>
        </p:nvSpPr>
        <p:spPr/>
        <p:txBody>
          <a:bodyPr>
            <a:normAutofit fontScale="90000"/>
          </a:bodyPr>
          <a:lstStyle/>
          <a:p>
            <a:pPr algn="ctr"/>
            <a:r>
              <a:rPr lang="en-US" b="1" dirty="0">
                <a:solidFill>
                  <a:srgbClr val="FF0000"/>
                </a:solidFill>
              </a:rPr>
              <a:t>Functional genomics </a:t>
            </a:r>
            <a:br>
              <a:rPr lang="en-US" b="1" dirty="0">
                <a:solidFill>
                  <a:srgbClr val="FF0000"/>
                </a:solidFill>
              </a:rPr>
            </a:br>
            <a:r>
              <a:rPr lang="en-US" dirty="0">
                <a:solidFill>
                  <a:srgbClr val="FF0000"/>
                </a:solidFill>
              </a:rPr>
              <a:t>Common technologies and data analysis methods</a:t>
            </a:r>
            <a:br>
              <a:rPr lang="en-US" dirty="0">
                <a:solidFill>
                  <a:srgbClr val="FF000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455ED600-A6C9-B2D0-F295-44605FA2B21E}"/>
              </a:ext>
            </a:extLst>
          </p:cNvPr>
          <p:cNvSpPr>
            <a:spLocks noGrp="1"/>
          </p:cNvSpPr>
          <p:nvPr>
            <p:ph idx="1"/>
          </p:nvPr>
        </p:nvSpPr>
        <p:spPr/>
        <p:txBody>
          <a:bodyPr>
            <a:normAutofit/>
          </a:bodyPr>
          <a:lstStyle/>
          <a:p>
            <a:pPr algn="just"/>
            <a:r>
              <a:rPr lang="en-US" dirty="0"/>
              <a:t>Many different types of technologies can be used in functional genomics experiments, ranging from real-time PCR to high-throughput such as microarrays and next generation sequencing.</a:t>
            </a:r>
          </a:p>
          <a:p>
            <a:pPr algn="just"/>
            <a:r>
              <a:rPr lang="en-US" dirty="0"/>
              <a:t>The type of technology that you choose to use will depend on the scale and intent of your experiment.</a:t>
            </a:r>
          </a:p>
          <a:p>
            <a:pPr algn="just"/>
            <a:r>
              <a:rPr lang="en-US" dirty="0"/>
              <a:t> Real-time PCR is more suited to the analysis of a small number of genes while microarrays and next generation sequencing technologies can </a:t>
            </a:r>
            <a:r>
              <a:rPr lang="en-US" dirty="0" err="1"/>
              <a:t>analyse</a:t>
            </a:r>
            <a:r>
              <a:rPr lang="en-US" dirty="0"/>
              <a:t> thousands of genes simultaneously. Next generation sequencing also has the added advantage in that it allows the discovery of new genes and transcripts.</a:t>
            </a:r>
          </a:p>
          <a:p>
            <a:endParaRPr lang="en-US" dirty="0"/>
          </a:p>
        </p:txBody>
      </p:sp>
    </p:spTree>
    <p:extLst>
      <p:ext uri="{BB962C8B-B14F-4D97-AF65-F5344CB8AC3E}">
        <p14:creationId xmlns:p14="http://schemas.microsoft.com/office/powerpoint/2010/main" val="5481643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D055-DD9E-1D5E-D5E6-ECDEE3CF5723}"/>
              </a:ext>
            </a:extLst>
          </p:cNvPr>
          <p:cNvSpPr>
            <a:spLocks noGrp="1"/>
          </p:cNvSpPr>
          <p:nvPr>
            <p:ph type="title"/>
          </p:nvPr>
        </p:nvSpPr>
        <p:spPr/>
        <p:txBody>
          <a:bodyPr>
            <a:normAutofit/>
          </a:bodyPr>
          <a:lstStyle/>
          <a:p>
            <a:pPr algn="ctr"/>
            <a:r>
              <a:rPr lang="en-US" b="1" dirty="0">
                <a:solidFill>
                  <a:srgbClr val="FF0000"/>
                </a:solidFill>
              </a:rPr>
              <a:t>Real-time PCR</a:t>
            </a:r>
            <a:br>
              <a:rPr lang="en-US" b="1" dirty="0"/>
            </a:br>
            <a:endParaRPr lang="en-US" dirty="0"/>
          </a:p>
        </p:txBody>
      </p:sp>
      <p:sp>
        <p:nvSpPr>
          <p:cNvPr id="3" name="Content Placeholder 2">
            <a:extLst>
              <a:ext uri="{FF2B5EF4-FFF2-40B4-BE49-F238E27FC236}">
                <a16:creationId xmlns:a16="http://schemas.microsoft.com/office/drawing/2014/main" id="{D83E3CF0-B81E-7E96-2218-66C22F520042}"/>
              </a:ext>
            </a:extLst>
          </p:cNvPr>
          <p:cNvSpPr>
            <a:spLocks noGrp="1"/>
          </p:cNvSpPr>
          <p:nvPr>
            <p:ph idx="1"/>
          </p:nvPr>
        </p:nvSpPr>
        <p:spPr/>
        <p:txBody>
          <a:bodyPr>
            <a:normAutofit fontScale="92500" lnSpcReduction="10000"/>
          </a:bodyPr>
          <a:lstStyle/>
          <a:p>
            <a:pPr algn="just"/>
            <a:r>
              <a:rPr lang="en-US" dirty="0"/>
              <a:t>It is more sensitive than microarrays in detecting small changes in expression but requires more input RNA.</a:t>
            </a:r>
          </a:p>
          <a:p>
            <a:pPr algn="just"/>
            <a:r>
              <a:rPr lang="en-US" dirty="0"/>
              <a:t>It is best suited for studies of small subsets of genes.</a:t>
            </a:r>
          </a:p>
          <a:p>
            <a:pPr algn="just"/>
            <a:r>
              <a:rPr lang="en-US" dirty="0"/>
              <a:t>It's one major shortcoming is that the sequence of the specific target gene of interest must be known (so you can design the PCR primers), hence real-time PCR can only be used for studying </a:t>
            </a:r>
            <a:r>
              <a:rPr lang="en-US" b="1" dirty="0"/>
              <a:t>known genes</a:t>
            </a:r>
            <a:r>
              <a:rPr lang="en-US" dirty="0"/>
              <a:t>.</a:t>
            </a:r>
          </a:p>
          <a:p>
            <a:pPr algn="just"/>
            <a:r>
              <a:rPr lang="en-US" dirty="0"/>
              <a:t>The first step in a real-time PCR reaction is the conversion of RNA to complementary DNA (cDNA) – this process is known as reverse transcription.</a:t>
            </a:r>
          </a:p>
          <a:p>
            <a:pPr algn="just"/>
            <a:r>
              <a:rPr lang="en-US" dirty="0"/>
              <a:t>The next step uses fluorescent reporters and a PCR reaction to amplify and detect specific genes .</a:t>
            </a:r>
          </a:p>
        </p:txBody>
      </p:sp>
    </p:spTree>
    <p:extLst>
      <p:ext uri="{BB962C8B-B14F-4D97-AF65-F5344CB8AC3E}">
        <p14:creationId xmlns:p14="http://schemas.microsoft.com/office/powerpoint/2010/main" val="261903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From DNA to Body</a:t>
            </a:r>
          </a:p>
        </p:txBody>
      </p:sp>
      <p:pic>
        <p:nvPicPr>
          <p:cNvPr id="97282" name="Picture 2" descr="http://www.rci.rutgers.edu/%7Euzwiak/AnatPhys/APFallLect1_files/image002.jpg"/>
          <p:cNvPicPr>
            <a:picLocks noChangeAspect="1" noChangeArrowheads="1"/>
          </p:cNvPicPr>
          <p:nvPr/>
        </p:nvPicPr>
        <p:blipFill>
          <a:blip r:embed="rId3" cstate="print"/>
          <a:srcRect/>
          <a:stretch>
            <a:fillRect/>
          </a:stretch>
        </p:blipFill>
        <p:spPr bwMode="auto">
          <a:xfrm>
            <a:off x="3657601" y="1676400"/>
            <a:ext cx="4638675" cy="3476626"/>
          </a:xfrm>
          <a:prstGeom prst="rect">
            <a:avLst/>
          </a:prstGeom>
          <a:noFill/>
        </p:spPr>
      </p:pic>
      <p:grpSp>
        <p:nvGrpSpPr>
          <p:cNvPr id="3" name="Group 50"/>
          <p:cNvGrpSpPr/>
          <p:nvPr/>
        </p:nvGrpSpPr>
        <p:grpSpPr>
          <a:xfrm>
            <a:off x="2057400" y="5334000"/>
            <a:ext cx="8305800" cy="1219200"/>
            <a:chOff x="152400" y="5257800"/>
            <a:chExt cx="8305800" cy="1219200"/>
          </a:xfrm>
        </p:grpSpPr>
        <p:sp>
          <p:nvSpPr>
            <p:cNvPr id="6" name="Rectangle 5"/>
            <p:cNvSpPr/>
            <p:nvPr/>
          </p:nvSpPr>
          <p:spPr>
            <a:xfrm flipH="1">
              <a:off x="152400" y="5257800"/>
              <a:ext cx="838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DNA</a:t>
              </a:r>
            </a:p>
          </p:txBody>
        </p:sp>
        <p:grpSp>
          <p:nvGrpSpPr>
            <p:cNvPr id="4" name="Group 32"/>
            <p:cNvGrpSpPr/>
            <p:nvPr/>
          </p:nvGrpSpPr>
          <p:grpSpPr>
            <a:xfrm>
              <a:off x="1752600" y="6096000"/>
              <a:ext cx="6705600" cy="381000"/>
              <a:chOff x="1676400" y="5791200"/>
              <a:chExt cx="6705600" cy="381000"/>
            </a:xfrm>
          </p:grpSpPr>
          <p:sp>
            <p:nvSpPr>
              <p:cNvPr id="8" name="Rectangle 7"/>
              <p:cNvSpPr/>
              <p:nvPr/>
            </p:nvSpPr>
            <p:spPr>
              <a:xfrm flipH="1">
                <a:off x="1676400" y="57912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Cells</a:t>
                </a:r>
              </a:p>
            </p:txBody>
          </p:sp>
          <p:sp>
            <p:nvSpPr>
              <p:cNvPr id="9" name="Rectangle 8"/>
              <p:cNvSpPr/>
              <p:nvPr/>
            </p:nvSpPr>
            <p:spPr>
              <a:xfrm flipH="1">
                <a:off x="3124200" y="57912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Tissues</a:t>
                </a:r>
              </a:p>
            </p:txBody>
          </p:sp>
          <p:sp>
            <p:nvSpPr>
              <p:cNvPr id="10" name="Rectangle 9"/>
              <p:cNvSpPr/>
              <p:nvPr/>
            </p:nvSpPr>
            <p:spPr>
              <a:xfrm flipH="1">
                <a:off x="4572000" y="57912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Organs</a:t>
                </a:r>
              </a:p>
            </p:txBody>
          </p:sp>
          <p:sp>
            <p:nvSpPr>
              <p:cNvPr id="11" name="Rectangle 10"/>
              <p:cNvSpPr/>
              <p:nvPr/>
            </p:nvSpPr>
            <p:spPr>
              <a:xfrm flipH="1">
                <a:off x="6019800" y="57912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Systems</a:t>
                </a:r>
              </a:p>
            </p:txBody>
          </p:sp>
          <p:sp>
            <p:nvSpPr>
              <p:cNvPr id="12" name="Rectangle 11"/>
              <p:cNvSpPr/>
              <p:nvPr/>
            </p:nvSpPr>
            <p:spPr>
              <a:xfrm flipH="1">
                <a:off x="7391400" y="57912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Body</a:t>
                </a:r>
              </a:p>
            </p:txBody>
          </p:sp>
          <p:cxnSp>
            <p:nvCxnSpPr>
              <p:cNvPr id="19" name="Straight Arrow Connector 18"/>
              <p:cNvCxnSpPr>
                <a:stCxn id="8" idx="1"/>
                <a:endCxn id="9" idx="3"/>
              </p:cNvCxnSpPr>
              <p:nvPr/>
            </p:nvCxnSpPr>
            <p:spPr>
              <a:xfrm>
                <a:off x="2667000" y="59817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9" idx="1"/>
                <a:endCxn id="10" idx="3"/>
              </p:cNvCxnSpPr>
              <p:nvPr/>
            </p:nvCxnSpPr>
            <p:spPr>
              <a:xfrm>
                <a:off x="4114800" y="59817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0" idx="1"/>
                <a:endCxn id="11" idx="3"/>
              </p:cNvCxnSpPr>
              <p:nvPr/>
            </p:nvCxnSpPr>
            <p:spPr>
              <a:xfrm>
                <a:off x="5562600" y="59817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1" idx="1"/>
                <a:endCxn id="12" idx="3"/>
              </p:cNvCxnSpPr>
              <p:nvPr/>
            </p:nvCxnSpPr>
            <p:spPr>
              <a:xfrm>
                <a:off x="7010400" y="59817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7" name="Rectangle 26"/>
            <p:cNvSpPr/>
            <p:nvPr/>
          </p:nvSpPr>
          <p:spPr>
            <a:xfrm flipH="1">
              <a:off x="1524000" y="5257800"/>
              <a:ext cx="1600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Chromosomes</a:t>
              </a:r>
            </a:p>
          </p:txBody>
        </p:sp>
        <p:sp>
          <p:nvSpPr>
            <p:cNvPr id="28" name="Rectangle 27"/>
            <p:cNvSpPr/>
            <p:nvPr/>
          </p:nvSpPr>
          <p:spPr>
            <a:xfrm flipH="1">
              <a:off x="3581400" y="5257800"/>
              <a:ext cx="9906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Nuclei</a:t>
              </a:r>
            </a:p>
          </p:txBody>
        </p:sp>
        <p:cxnSp>
          <p:nvCxnSpPr>
            <p:cNvPr id="30" name="Straight Arrow Connector 29"/>
            <p:cNvCxnSpPr>
              <a:stCxn id="6" idx="1"/>
              <a:endCxn id="27" idx="3"/>
            </p:cNvCxnSpPr>
            <p:nvPr/>
          </p:nvCxnSpPr>
          <p:spPr>
            <a:xfrm>
              <a:off x="990600" y="5448300"/>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7" idx="1"/>
              <a:endCxn id="28" idx="3"/>
            </p:cNvCxnSpPr>
            <p:nvPr/>
          </p:nvCxnSpPr>
          <p:spPr>
            <a:xfrm>
              <a:off x="3124200" y="54483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Elbow Connector 47"/>
            <p:cNvCxnSpPr>
              <a:stCxn id="28" idx="1"/>
            </p:cNvCxnSpPr>
            <p:nvPr/>
          </p:nvCxnSpPr>
          <p:spPr>
            <a:xfrm flipH="1">
              <a:off x="1600200" y="5448300"/>
              <a:ext cx="2971800" cy="419100"/>
            </a:xfrm>
            <a:prstGeom prst="bentConnector3">
              <a:avLst>
                <a:gd name="adj1" fmla="val -7692"/>
              </a:avLst>
            </a:prstGeom>
          </p:spPr>
          <p:style>
            <a:lnRef idx="1">
              <a:schemeClr val="dk1"/>
            </a:lnRef>
            <a:fillRef idx="0">
              <a:schemeClr val="dk1"/>
            </a:fillRef>
            <a:effectRef idx="0">
              <a:schemeClr val="dk1"/>
            </a:effectRef>
            <a:fontRef idx="minor">
              <a:schemeClr val="tx1"/>
            </a:fontRef>
          </p:style>
        </p:cxnSp>
        <p:cxnSp>
          <p:nvCxnSpPr>
            <p:cNvPr id="50" name="Shape 49"/>
            <p:cNvCxnSpPr>
              <a:endCxn id="8" idx="3"/>
            </p:cNvCxnSpPr>
            <p:nvPr/>
          </p:nvCxnSpPr>
          <p:spPr>
            <a:xfrm rot="16200000" flipH="1">
              <a:off x="1466850" y="6000750"/>
              <a:ext cx="419100" cy="152400"/>
            </a:xfrm>
            <a:prstGeom prst="bentConnector2">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A0E0-5207-527B-195D-DB5F44185082}"/>
              </a:ext>
            </a:extLst>
          </p:cNvPr>
          <p:cNvSpPr>
            <a:spLocks noGrp="1"/>
          </p:cNvSpPr>
          <p:nvPr>
            <p:ph type="title"/>
          </p:nvPr>
        </p:nvSpPr>
        <p:spPr/>
        <p:txBody>
          <a:bodyPr>
            <a:normAutofit/>
          </a:bodyPr>
          <a:lstStyle/>
          <a:p>
            <a:pPr algn="ctr"/>
            <a:r>
              <a:rPr lang="en-US" b="1" dirty="0">
                <a:solidFill>
                  <a:srgbClr val="FF0000"/>
                </a:solidFill>
              </a:rPr>
              <a:t>Microarrays</a:t>
            </a:r>
            <a:br>
              <a:rPr lang="en-US" b="1" dirty="0"/>
            </a:br>
            <a:endParaRPr lang="en-US" dirty="0"/>
          </a:p>
        </p:txBody>
      </p:sp>
      <p:sp>
        <p:nvSpPr>
          <p:cNvPr id="3" name="Content Placeholder 2">
            <a:extLst>
              <a:ext uri="{FF2B5EF4-FFF2-40B4-BE49-F238E27FC236}">
                <a16:creationId xmlns:a16="http://schemas.microsoft.com/office/drawing/2014/main" id="{92E504E7-B231-D61C-3E7A-2F7C352C1BB9}"/>
              </a:ext>
            </a:extLst>
          </p:cNvPr>
          <p:cNvSpPr>
            <a:spLocks noGrp="1"/>
          </p:cNvSpPr>
          <p:nvPr>
            <p:ph idx="1"/>
          </p:nvPr>
        </p:nvSpPr>
        <p:spPr/>
        <p:txBody>
          <a:bodyPr>
            <a:normAutofit/>
          </a:bodyPr>
          <a:lstStyle/>
          <a:p>
            <a:pPr algn="just"/>
            <a:r>
              <a:rPr lang="en-US" dirty="0"/>
              <a:t>Microarrays are a collection of DNA probes that are usually bound in defined positions to a solid surface, such as a glass slide.</a:t>
            </a:r>
          </a:p>
          <a:p>
            <a:pPr algn="just"/>
            <a:r>
              <a:rPr lang="en-US" dirty="0"/>
              <a:t>Labelled single-stranded DNA or antisense RNA fragments from a sample of interest are </a:t>
            </a:r>
            <a:r>
              <a:rPr lang="en-US" dirty="0" err="1"/>
              <a:t>hybridised</a:t>
            </a:r>
            <a:r>
              <a:rPr lang="en-US" dirty="0"/>
              <a:t> to the DNA microarray under high stringency conditions. </a:t>
            </a:r>
          </a:p>
          <a:p>
            <a:pPr algn="just"/>
            <a:r>
              <a:rPr lang="en-US" dirty="0"/>
              <a:t>The amount of </a:t>
            </a:r>
            <a:r>
              <a:rPr lang="en-US" dirty="0" err="1"/>
              <a:t>hybridisation</a:t>
            </a:r>
            <a:r>
              <a:rPr lang="en-US" dirty="0"/>
              <a:t> detected for a specific probe is proportional to the number of nucleic acid fragments in the sample.</a:t>
            </a:r>
          </a:p>
        </p:txBody>
      </p:sp>
    </p:spTree>
    <p:extLst>
      <p:ext uri="{BB962C8B-B14F-4D97-AF65-F5344CB8AC3E}">
        <p14:creationId xmlns:p14="http://schemas.microsoft.com/office/powerpoint/2010/main" val="1042181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AD55-70DB-CD83-C447-F6DC9839C28D}"/>
              </a:ext>
            </a:extLst>
          </p:cNvPr>
          <p:cNvSpPr>
            <a:spLocks noGrp="1"/>
          </p:cNvSpPr>
          <p:nvPr>
            <p:ph type="title"/>
          </p:nvPr>
        </p:nvSpPr>
        <p:spPr/>
        <p:txBody>
          <a:bodyPr>
            <a:normAutofit/>
          </a:bodyPr>
          <a:lstStyle/>
          <a:p>
            <a:pPr algn="ctr"/>
            <a:r>
              <a:rPr lang="en-IN" b="1" dirty="0">
                <a:solidFill>
                  <a:srgbClr val="FF0000"/>
                </a:solidFill>
              </a:rPr>
              <a:t>Microarray Principle</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DE43DA8F-0277-3143-950A-7D0228390253}"/>
              </a:ext>
            </a:extLst>
          </p:cNvPr>
          <p:cNvSpPr>
            <a:spLocks noGrp="1"/>
          </p:cNvSpPr>
          <p:nvPr>
            <p:ph idx="1"/>
          </p:nvPr>
        </p:nvSpPr>
        <p:spPr/>
        <p:txBody>
          <a:bodyPr>
            <a:normAutofit fontScale="85000" lnSpcReduction="20000"/>
          </a:bodyPr>
          <a:lstStyle/>
          <a:p>
            <a:pPr algn="just"/>
            <a:r>
              <a:rPr lang="en-US" b="0" i="0" dirty="0">
                <a:solidFill>
                  <a:srgbClr val="212121"/>
                </a:solidFill>
                <a:effectLst/>
                <a:highlight>
                  <a:srgbClr val="FFFFFF"/>
                </a:highlight>
                <a:latin typeface="Cambria" panose="02040503050406030204" pitchFamily="18" charset="0"/>
              </a:rPr>
              <a:t>mRNA is an intermediary molecule which carries the genetic information from the cell nucleus to the cytoplasm for protein synthesis. </a:t>
            </a:r>
          </a:p>
          <a:p>
            <a:pPr algn="just"/>
            <a:r>
              <a:rPr lang="en-US" b="0" i="0" dirty="0">
                <a:solidFill>
                  <a:srgbClr val="212121"/>
                </a:solidFill>
                <a:effectLst/>
                <a:highlight>
                  <a:srgbClr val="FFFFFF"/>
                </a:highlight>
                <a:latin typeface="Cambria" panose="02040503050406030204" pitchFamily="18" charset="0"/>
              </a:rPr>
              <a:t>Whenever some genes are expressed or are in their active state, many copies of mRNA corresponding to the particular genes are produced by a process called transcription. </a:t>
            </a:r>
          </a:p>
          <a:p>
            <a:pPr algn="just"/>
            <a:r>
              <a:rPr lang="en-US" b="0" i="0" dirty="0">
                <a:solidFill>
                  <a:srgbClr val="212121"/>
                </a:solidFill>
                <a:effectLst/>
                <a:highlight>
                  <a:srgbClr val="FFFFFF"/>
                </a:highlight>
                <a:latin typeface="Cambria" panose="02040503050406030204" pitchFamily="18" charset="0"/>
              </a:rPr>
              <a:t>These mRNAs synthesize the corresponding protein by translation. So, indirectly by assessing the various mRNAs, we can assess the genetic information or the gene expression. </a:t>
            </a:r>
          </a:p>
          <a:p>
            <a:pPr algn="just"/>
            <a:r>
              <a:rPr lang="en-US" b="0" i="0" dirty="0">
                <a:solidFill>
                  <a:srgbClr val="212121"/>
                </a:solidFill>
                <a:effectLst/>
                <a:highlight>
                  <a:srgbClr val="FFFFFF"/>
                </a:highlight>
                <a:latin typeface="Cambria" panose="02040503050406030204" pitchFamily="18" charset="0"/>
              </a:rPr>
              <a:t>Since mRNA is degraded easily, it is necessary to convert it into a more stable cDNA form. Labeling of cDNA is done by fluorochrome dyes Cy3 (green) and Cy5 (red). </a:t>
            </a:r>
          </a:p>
          <a:p>
            <a:pPr algn="just"/>
            <a:r>
              <a:rPr lang="en-US" b="0" i="0" dirty="0">
                <a:solidFill>
                  <a:srgbClr val="212121"/>
                </a:solidFill>
                <a:effectLst/>
                <a:highlight>
                  <a:srgbClr val="FFFFFF"/>
                </a:highlight>
                <a:latin typeface="Cambria" panose="02040503050406030204" pitchFamily="18" charset="0"/>
              </a:rPr>
              <a:t>The principle behind microarrays is that complementary sequences will bind to each other.</a:t>
            </a:r>
            <a:endParaRPr lang="en-IN" dirty="0"/>
          </a:p>
        </p:txBody>
      </p:sp>
    </p:spTree>
    <p:extLst>
      <p:ext uri="{BB962C8B-B14F-4D97-AF65-F5344CB8AC3E}">
        <p14:creationId xmlns:p14="http://schemas.microsoft.com/office/powerpoint/2010/main" val="14832008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E63C-ACE3-18BE-F2EA-40084CCD5410}"/>
              </a:ext>
            </a:extLst>
          </p:cNvPr>
          <p:cNvSpPr>
            <a:spLocks noGrp="1"/>
          </p:cNvSpPr>
          <p:nvPr>
            <p:ph type="title"/>
          </p:nvPr>
        </p:nvSpPr>
        <p:spPr/>
        <p:txBody>
          <a:bodyPr>
            <a:normAutofit/>
          </a:bodyPr>
          <a:lstStyle/>
          <a:p>
            <a:pPr algn="ctr"/>
            <a:r>
              <a:rPr lang="en-US" b="1" i="0" dirty="0">
                <a:solidFill>
                  <a:srgbClr val="FF0000"/>
                </a:solidFill>
                <a:effectLst/>
                <a:highlight>
                  <a:srgbClr val="FFFFFF"/>
                </a:highlight>
                <a:latin typeface="Open Sans" panose="020B0606030504020204" pitchFamily="34" charset="0"/>
              </a:rPr>
              <a:t>How does a DNA microarray work?</a:t>
            </a:r>
            <a:endParaRPr lang="en-IN" dirty="0"/>
          </a:p>
        </p:txBody>
      </p:sp>
      <p:pic>
        <p:nvPicPr>
          <p:cNvPr id="4" name="Content Placeholder 3">
            <a:extLst>
              <a:ext uri="{FF2B5EF4-FFF2-40B4-BE49-F238E27FC236}">
                <a16:creationId xmlns:a16="http://schemas.microsoft.com/office/drawing/2014/main" id="{B6FD8C69-148A-FEAA-CC8D-B7383B1F36A9}"/>
              </a:ext>
            </a:extLst>
          </p:cNvPr>
          <p:cNvPicPr>
            <a:picLocks noGrp="1" noChangeAspect="1"/>
          </p:cNvPicPr>
          <p:nvPr>
            <p:ph idx="1"/>
          </p:nvPr>
        </p:nvPicPr>
        <p:blipFill>
          <a:blip r:embed="rId2"/>
          <a:stretch>
            <a:fillRect/>
          </a:stretch>
        </p:blipFill>
        <p:spPr>
          <a:xfrm>
            <a:off x="3581401" y="2019248"/>
            <a:ext cx="5181805" cy="3451350"/>
          </a:xfrm>
          <a:prstGeom prst="rect">
            <a:avLst/>
          </a:prstGeom>
        </p:spPr>
      </p:pic>
    </p:spTree>
    <p:extLst>
      <p:ext uri="{BB962C8B-B14F-4D97-AF65-F5344CB8AC3E}">
        <p14:creationId xmlns:p14="http://schemas.microsoft.com/office/powerpoint/2010/main" val="34196531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D59E-6DA0-0739-45AA-4A37C584635D}"/>
              </a:ext>
            </a:extLst>
          </p:cNvPr>
          <p:cNvSpPr>
            <a:spLocks noGrp="1"/>
          </p:cNvSpPr>
          <p:nvPr>
            <p:ph type="title"/>
          </p:nvPr>
        </p:nvSpPr>
        <p:spPr>
          <a:xfrm>
            <a:off x="2152650" y="1131095"/>
            <a:ext cx="7886700" cy="647483"/>
          </a:xfrm>
        </p:spPr>
        <p:txBody>
          <a:bodyPr>
            <a:normAutofit fontScale="90000"/>
          </a:bodyPr>
          <a:lstStyle/>
          <a:p>
            <a:pPr algn="ctr"/>
            <a:r>
              <a:rPr lang="en-US" b="1" i="0" dirty="0">
                <a:solidFill>
                  <a:srgbClr val="FF0000"/>
                </a:solidFill>
                <a:effectLst/>
                <a:highlight>
                  <a:srgbClr val="FFFFFF"/>
                </a:highlight>
                <a:latin typeface="Open Sans" panose="020B0606030504020204" pitchFamily="34" charset="0"/>
              </a:rPr>
              <a:t>How does a DNA microarray work?</a:t>
            </a:r>
            <a:br>
              <a:rPr lang="en-US" b="1" i="0" dirty="0">
                <a:solidFill>
                  <a:srgbClr val="FF0000"/>
                </a:solidFill>
                <a:effectLst/>
                <a:highlight>
                  <a:srgbClr val="FFFFFF"/>
                </a:highlight>
                <a:latin typeface="Open Sans" panose="020B0606030504020204" pitchFamily="34" charset="0"/>
              </a:rPr>
            </a:br>
            <a:endParaRPr lang="en-IN" dirty="0">
              <a:solidFill>
                <a:srgbClr val="FF0000"/>
              </a:solidFill>
            </a:endParaRPr>
          </a:p>
        </p:txBody>
      </p:sp>
      <p:sp>
        <p:nvSpPr>
          <p:cNvPr id="3" name="Content Placeholder 2">
            <a:extLst>
              <a:ext uri="{FF2B5EF4-FFF2-40B4-BE49-F238E27FC236}">
                <a16:creationId xmlns:a16="http://schemas.microsoft.com/office/drawing/2014/main" id="{8607A9C1-68E5-BBFF-BE62-5C69210056D0}"/>
              </a:ext>
            </a:extLst>
          </p:cNvPr>
          <p:cNvSpPr>
            <a:spLocks noGrp="1"/>
          </p:cNvSpPr>
          <p:nvPr>
            <p:ph idx="1"/>
          </p:nvPr>
        </p:nvSpPr>
        <p:spPr>
          <a:xfrm>
            <a:off x="2057400" y="1979468"/>
            <a:ext cx="7981950" cy="3510504"/>
          </a:xfrm>
        </p:spPr>
        <p:txBody>
          <a:bodyPr>
            <a:normAutofit fontScale="70000" lnSpcReduction="20000"/>
          </a:bodyPr>
          <a:lstStyle/>
          <a:p>
            <a:r>
              <a:rPr lang="en-US" b="0" i="0" dirty="0">
                <a:solidFill>
                  <a:srgbClr val="000000"/>
                </a:solidFill>
                <a:effectLst/>
                <a:highlight>
                  <a:srgbClr val="FFFFFF"/>
                </a:highlight>
                <a:latin typeface="Open Sans" panose="020B0606030504020204" pitchFamily="34" charset="0"/>
              </a:rPr>
              <a:t>To determine whether an individual possesses a mutation for a particular disease, a scientist first obtains a sample of DNA from the patient's blood as well as a control sample - one that does not contain a mutation in the gene of interest.</a:t>
            </a:r>
          </a:p>
          <a:p>
            <a:r>
              <a:rPr lang="en-US" b="0" i="0" dirty="0">
                <a:solidFill>
                  <a:srgbClr val="000000"/>
                </a:solidFill>
                <a:effectLst/>
                <a:highlight>
                  <a:srgbClr val="FFFFFF"/>
                </a:highlight>
                <a:latin typeface="Open Sans" panose="020B0606030504020204" pitchFamily="34" charset="0"/>
              </a:rPr>
              <a:t>The researcher then denatures the DNA in the samples - a process that separates the two complementary strands of DNA into single-stranded molecules. </a:t>
            </a:r>
            <a:endParaRPr lang="en-US" dirty="0">
              <a:solidFill>
                <a:srgbClr val="000000"/>
              </a:solidFill>
              <a:highlight>
                <a:srgbClr val="FFFFFF"/>
              </a:highlight>
              <a:latin typeface="Open Sans" panose="020B0606030504020204" pitchFamily="34" charset="0"/>
            </a:endParaRPr>
          </a:p>
          <a:p>
            <a:r>
              <a:rPr lang="en-US" b="0" i="0" dirty="0">
                <a:solidFill>
                  <a:srgbClr val="000000"/>
                </a:solidFill>
                <a:effectLst/>
                <a:highlight>
                  <a:srgbClr val="FFFFFF"/>
                </a:highlight>
                <a:latin typeface="Open Sans" panose="020B0606030504020204" pitchFamily="34" charset="0"/>
              </a:rPr>
              <a:t>The next step is to cut the long strands of DNA into smaller, more manageable fragments and then to label each fragment by attaching a fluorescent dye .</a:t>
            </a:r>
          </a:p>
          <a:p>
            <a:r>
              <a:rPr lang="en-US" b="0" i="0" dirty="0">
                <a:solidFill>
                  <a:srgbClr val="000000"/>
                </a:solidFill>
                <a:effectLst/>
                <a:highlight>
                  <a:srgbClr val="FFFFFF"/>
                </a:highlight>
                <a:latin typeface="Open Sans" panose="020B0606030504020204" pitchFamily="34" charset="0"/>
              </a:rPr>
              <a:t>The individual's DNA is labeled with green dye and the control - or normal - DNA is labeled with red dye. </a:t>
            </a:r>
            <a:endParaRPr lang="en-IN" dirty="0"/>
          </a:p>
        </p:txBody>
      </p:sp>
    </p:spTree>
    <p:extLst>
      <p:ext uri="{BB962C8B-B14F-4D97-AF65-F5344CB8AC3E}">
        <p14:creationId xmlns:p14="http://schemas.microsoft.com/office/powerpoint/2010/main" val="33275092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30E0-B5A1-6679-550B-FA00243F2E02}"/>
              </a:ext>
            </a:extLst>
          </p:cNvPr>
          <p:cNvSpPr>
            <a:spLocks noGrp="1"/>
          </p:cNvSpPr>
          <p:nvPr>
            <p:ph type="title"/>
          </p:nvPr>
        </p:nvSpPr>
        <p:spPr>
          <a:xfrm>
            <a:off x="2152650" y="1131095"/>
            <a:ext cx="7886700" cy="571283"/>
          </a:xfrm>
        </p:spPr>
        <p:txBody>
          <a:bodyPr>
            <a:normAutofit fontScale="90000"/>
          </a:bodyPr>
          <a:lstStyle/>
          <a:p>
            <a:pPr algn="just"/>
            <a:r>
              <a:rPr lang="en-US" b="1" i="0" dirty="0">
                <a:solidFill>
                  <a:srgbClr val="FF0000"/>
                </a:solidFill>
                <a:effectLst/>
                <a:highlight>
                  <a:srgbClr val="FFFFFF"/>
                </a:highlight>
                <a:latin typeface="Open Sans" panose="020B0606030504020204" pitchFamily="34" charset="0"/>
              </a:rPr>
              <a:t>How does a DNA microarray work?</a:t>
            </a:r>
            <a:br>
              <a:rPr lang="en-US" b="1" i="0" dirty="0">
                <a:solidFill>
                  <a:srgbClr val="FF0000"/>
                </a:solidFill>
                <a:effectLst/>
                <a:highlight>
                  <a:srgbClr val="FFFFFF"/>
                </a:highligh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F18E1FD7-C049-A572-B186-A3BA194D9765}"/>
              </a:ext>
            </a:extLst>
          </p:cNvPr>
          <p:cNvSpPr>
            <a:spLocks noGrp="1"/>
          </p:cNvSpPr>
          <p:nvPr>
            <p:ph idx="1"/>
          </p:nvPr>
        </p:nvSpPr>
        <p:spPr>
          <a:xfrm>
            <a:off x="2152650" y="1806287"/>
            <a:ext cx="7886700" cy="3683686"/>
          </a:xfrm>
        </p:spPr>
        <p:txBody>
          <a:bodyPr>
            <a:noAutofit/>
          </a:bodyPr>
          <a:lstStyle/>
          <a:p>
            <a:pPr algn="just"/>
            <a:r>
              <a:rPr lang="en-US" sz="1800" dirty="0">
                <a:solidFill>
                  <a:srgbClr val="000000"/>
                </a:solidFill>
                <a:highlight>
                  <a:srgbClr val="FFFFFF"/>
                </a:highlight>
                <a:latin typeface="Open Sans" panose="020B0606030504020204" pitchFamily="34" charset="0"/>
              </a:rPr>
              <a:t>Both sets of labeled DNA are then inserted into the chip and allowed to hybridize - or bind - to the synthetic DNA on the chip.</a:t>
            </a:r>
          </a:p>
          <a:p>
            <a:pPr algn="just"/>
            <a:r>
              <a:rPr lang="en-US" sz="1800" dirty="0">
                <a:solidFill>
                  <a:srgbClr val="212121"/>
                </a:solidFill>
                <a:highlight>
                  <a:srgbClr val="FFFFFF"/>
                </a:highlight>
                <a:latin typeface="Open Sans" panose="020B0606030504020204" pitchFamily="34" charset="0"/>
                <a:ea typeface="Open Sans" panose="020B0606030504020204" pitchFamily="34" charset="0"/>
                <a:cs typeface="Open Sans" panose="020B0606030504020204" pitchFamily="34" charset="0"/>
              </a:rPr>
              <a:t>Then the target DNA fragments along with complementary sequences bind to the DNA probes. The remaining DNA fragments are washed away. </a:t>
            </a:r>
            <a:endParaRPr lang="en-US" sz="1800" dirty="0">
              <a:solidFill>
                <a:srgbClr val="000000"/>
              </a:solidFill>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algn="just"/>
            <a:r>
              <a:rPr lang="en-US" sz="1800" dirty="0">
                <a:solidFill>
                  <a:srgbClr val="000000"/>
                </a:solidFill>
                <a:highlight>
                  <a:srgbClr val="FFFFFF"/>
                </a:highlight>
                <a:latin typeface="Open Sans" panose="020B0606030504020204" pitchFamily="34" charset="0"/>
              </a:rPr>
              <a:t>If the individual does not have a mutation for the gene, both the red and green samples will bind to the sequences on the chip that represent the sequence without the mutation (the "normal" sequence).</a:t>
            </a:r>
          </a:p>
          <a:p>
            <a:pPr algn="just"/>
            <a:r>
              <a:rPr lang="en-US" sz="1800" dirty="0">
                <a:solidFill>
                  <a:srgbClr val="000000"/>
                </a:solidFill>
                <a:highlight>
                  <a:srgbClr val="FFFFFF"/>
                </a:highlight>
                <a:latin typeface="Open Sans" panose="020B0606030504020204" pitchFamily="34" charset="0"/>
              </a:rPr>
              <a:t>If the individual does possess a mutation, the individual's DNA will not bind properly to the DNA sequences on the chip that represent the "normal" sequence but instead will bind to the sequence on the chip that represents the mutated DNA.</a:t>
            </a:r>
          </a:p>
          <a:p>
            <a:pPr marL="0" indent="0" algn="just">
              <a:buNone/>
            </a:pPr>
            <a:br>
              <a:rPr lang="en-US" dirty="0"/>
            </a:br>
            <a:endParaRPr lang="en-IN" dirty="0"/>
          </a:p>
        </p:txBody>
      </p:sp>
    </p:spTree>
    <p:extLst>
      <p:ext uri="{BB962C8B-B14F-4D97-AF65-F5344CB8AC3E}">
        <p14:creationId xmlns:p14="http://schemas.microsoft.com/office/powerpoint/2010/main" val="25048174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91EF-3C15-95BA-C367-32AD8C234956}"/>
              </a:ext>
            </a:extLst>
          </p:cNvPr>
          <p:cNvSpPr>
            <a:spLocks noGrp="1"/>
          </p:cNvSpPr>
          <p:nvPr>
            <p:ph type="title"/>
          </p:nvPr>
        </p:nvSpPr>
        <p:spPr/>
        <p:txBody>
          <a:bodyPr>
            <a:normAutofit/>
          </a:bodyPr>
          <a:lstStyle/>
          <a:p>
            <a:pPr algn="ctr"/>
            <a:r>
              <a:rPr lang="en-US" dirty="0">
                <a:solidFill>
                  <a:srgbClr val="FF0000"/>
                </a:solidFill>
              </a:rPr>
              <a:t>One-</a:t>
            </a:r>
            <a:r>
              <a:rPr lang="en-US" dirty="0" err="1">
                <a:solidFill>
                  <a:srgbClr val="FF0000"/>
                </a:solidFill>
              </a:rPr>
              <a:t>colour</a:t>
            </a:r>
            <a:r>
              <a:rPr lang="en-US" dirty="0">
                <a:solidFill>
                  <a:srgbClr val="FF0000"/>
                </a:solidFill>
              </a:rPr>
              <a:t> or </a:t>
            </a:r>
            <a:r>
              <a:rPr lang="en-US" dirty="0" err="1">
                <a:solidFill>
                  <a:srgbClr val="FF0000"/>
                </a:solidFill>
              </a:rPr>
              <a:t>two-colour</a:t>
            </a:r>
            <a:r>
              <a:rPr lang="en-US" dirty="0">
                <a:solidFill>
                  <a:srgbClr val="FF0000"/>
                </a:solidFill>
              </a:rPr>
              <a:t> arrays?</a:t>
            </a:r>
            <a:br>
              <a:rPr lang="en-US" dirty="0">
                <a:solidFill>
                  <a:srgbClr val="FF0000"/>
                </a:solidFill>
              </a:rPr>
            </a:br>
            <a:endParaRPr lang="en-US" dirty="0">
              <a:solidFill>
                <a:srgbClr val="FF0000"/>
              </a:solidFill>
            </a:endParaRPr>
          </a:p>
        </p:txBody>
      </p:sp>
      <p:pic>
        <p:nvPicPr>
          <p:cNvPr id="1026" name="Picture 2">
            <a:extLst>
              <a:ext uri="{FF2B5EF4-FFF2-40B4-BE49-F238E27FC236}">
                <a16:creationId xmlns:a16="http://schemas.microsoft.com/office/drawing/2014/main" id="{0AF2196E-5EA5-0AF5-7E00-137F84B3FC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8069" y="1994150"/>
            <a:ext cx="5179326" cy="3732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6491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C5562-8760-3A5D-FBA7-75EE7721E6C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66BA4EE-D97A-3D21-0719-E28891F45B4D}"/>
              </a:ext>
            </a:extLst>
          </p:cNvPr>
          <p:cNvPicPr>
            <a:picLocks noGrp="1" noChangeAspect="1"/>
          </p:cNvPicPr>
          <p:nvPr>
            <p:ph idx="1"/>
          </p:nvPr>
        </p:nvPicPr>
        <p:blipFill>
          <a:blip r:embed="rId2"/>
          <a:stretch>
            <a:fillRect/>
          </a:stretch>
        </p:blipFill>
        <p:spPr>
          <a:xfrm>
            <a:off x="3219631" y="919596"/>
            <a:ext cx="6053990" cy="3493295"/>
          </a:xfrm>
          <a:prstGeom prst="rect">
            <a:avLst/>
          </a:prstGeom>
        </p:spPr>
      </p:pic>
      <p:sp>
        <p:nvSpPr>
          <p:cNvPr id="5" name="TextBox 4">
            <a:extLst>
              <a:ext uri="{FF2B5EF4-FFF2-40B4-BE49-F238E27FC236}">
                <a16:creationId xmlns:a16="http://schemas.microsoft.com/office/drawing/2014/main" id="{4EAF72E6-09F3-BCAB-8EBD-5FD079C3613C}"/>
              </a:ext>
            </a:extLst>
          </p:cNvPr>
          <p:cNvSpPr txBox="1"/>
          <p:nvPr/>
        </p:nvSpPr>
        <p:spPr>
          <a:xfrm>
            <a:off x="2207345" y="4412891"/>
            <a:ext cx="8192948" cy="1246495"/>
          </a:xfrm>
          <a:prstGeom prst="rect">
            <a:avLst/>
          </a:prstGeom>
          <a:noFill/>
        </p:spPr>
        <p:txBody>
          <a:bodyPr wrap="none" rtlCol="0">
            <a:spAutoFit/>
          </a:bodyPr>
          <a:lstStyle/>
          <a:p>
            <a:pPr algn="just"/>
            <a:r>
              <a:rPr lang="en-US" sz="1500" dirty="0">
                <a:solidFill>
                  <a:srgbClr val="000000"/>
                </a:solidFill>
                <a:highlight>
                  <a:srgbClr val="FFFFFF"/>
                </a:highlight>
                <a:latin typeface="Open Sans" panose="020B0606030504020204" pitchFamily="34" charset="0"/>
              </a:rPr>
              <a:t>Within a dual-color microarray, the probe DNA is typically hybridized with cDNA prepared </a:t>
            </a:r>
          </a:p>
          <a:p>
            <a:pPr algn="just"/>
            <a:r>
              <a:rPr lang="en-US" sz="1500" dirty="0">
                <a:solidFill>
                  <a:srgbClr val="000000"/>
                </a:solidFill>
                <a:highlight>
                  <a:srgbClr val="FFFFFF"/>
                </a:highlight>
                <a:latin typeface="Open Sans" panose="020B0606030504020204" pitchFamily="34" charset="0"/>
              </a:rPr>
              <a:t>from two different samples, each labelled with a different fluorescent probe. Analysis will</a:t>
            </a:r>
          </a:p>
          <a:p>
            <a:pPr algn="just"/>
            <a:r>
              <a:rPr lang="en-US" sz="1500" dirty="0">
                <a:solidFill>
                  <a:srgbClr val="000000"/>
                </a:solidFill>
                <a:highlight>
                  <a:srgbClr val="FFFFFF"/>
                </a:highlight>
                <a:latin typeface="Open Sans" panose="020B0606030504020204" pitchFamily="34" charset="0"/>
              </a:rPr>
              <a:t> yield green fluorescence for one sample that upregulates gene expression, whereas the </a:t>
            </a:r>
          </a:p>
          <a:p>
            <a:pPr algn="just"/>
            <a:r>
              <a:rPr lang="en-US" sz="1500" dirty="0">
                <a:solidFill>
                  <a:srgbClr val="000000"/>
                </a:solidFill>
                <a:highlight>
                  <a:srgbClr val="FFFFFF"/>
                </a:highlight>
                <a:latin typeface="Open Sans" panose="020B0606030504020204" pitchFamily="34" charset="0"/>
              </a:rPr>
              <a:t>other sample tagged with a red fluorescence marker will indicate that the other condition </a:t>
            </a:r>
          </a:p>
          <a:p>
            <a:pPr algn="just"/>
            <a:r>
              <a:rPr lang="en-US" sz="1500" dirty="0">
                <a:solidFill>
                  <a:srgbClr val="000000"/>
                </a:solidFill>
                <a:highlight>
                  <a:srgbClr val="FFFFFF"/>
                </a:highlight>
                <a:latin typeface="Open Sans" panose="020B0606030504020204" pitchFamily="34" charset="0"/>
              </a:rPr>
              <a:t>elicits gene expression at that location. Yellow indicates gene expression in both samples.</a:t>
            </a:r>
            <a:endParaRPr lang="en-IN" sz="1500" dirty="0"/>
          </a:p>
        </p:txBody>
      </p:sp>
    </p:spTree>
    <p:extLst>
      <p:ext uri="{BB962C8B-B14F-4D97-AF65-F5344CB8AC3E}">
        <p14:creationId xmlns:p14="http://schemas.microsoft.com/office/powerpoint/2010/main" val="2200688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D190-2FFB-D7C9-7FF7-9E4437409348}"/>
              </a:ext>
            </a:extLst>
          </p:cNvPr>
          <p:cNvSpPr>
            <a:spLocks noGrp="1"/>
          </p:cNvSpPr>
          <p:nvPr>
            <p:ph type="title"/>
          </p:nvPr>
        </p:nvSpPr>
        <p:spPr/>
        <p:txBody>
          <a:bodyPr>
            <a:normAutofit/>
          </a:bodyPr>
          <a:lstStyle/>
          <a:p>
            <a:pPr algn="ctr"/>
            <a:r>
              <a:rPr lang="en-US" b="1" dirty="0">
                <a:solidFill>
                  <a:srgbClr val="FF0000"/>
                </a:solidFill>
              </a:rPr>
              <a:t>Analysis of microarray data</a:t>
            </a:r>
            <a:br>
              <a:rPr lang="en-US" b="1" dirty="0"/>
            </a:br>
            <a:endParaRPr lang="en-US" dirty="0"/>
          </a:p>
        </p:txBody>
      </p:sp>
      <p:sp>
        <p:nvSpPr>
          <p:cNvPr id="3" name="Content Placeholder 2">
            <a:extLst>
              <a:ext uri="{FF2B5EF4-FFF2-40B4-BE49-F238E27FC236}">
                <a16:creationId xmlns:a16="http://schemas.microsoft.com/office/drawing/2014/main" id="{9B7634D6-C325-B632-CEB1-3D989EEFB6A5}"/>
              </a:ext>
            </a:extLst>
          </p:cNvPr>
          <p:cNvSpPr>
            <a:spLocks noGrp="1"/>
          </p:cNvSpPr>
          <p:nvPr>
            <p:ph idx="1"/>
          </p:nvPr>
        </p:nvSpPr>
        <p:spPr/>
        <p:txBody>
          <a:bodyPr>
            <a:normAutofit fontScale="85000" lnSpcReduction="20000"/>
          </a:bodyPr>
          <a:lstStyle/>
          <a:p>
            <a:r>
              <a:rPr lang="en-US" dirty="0"/>
              <a:t>feature extraction</a:t>
            </a:r>
          </a:p>
          <a:p>
            <a:r>
              <a:rPr lang="en-US" dirty="0"/>
              <a:t>quality control</a:t>
            </a:r>
          </a:p>
          <a:p>
            <a:r>
              <a:rPr lang="en-US" dirty="0" err="1"/>
              <a:t>normalisation</a:t>
            </a:r>
            <a:endParaRPr lang="en-US" dirty="0"/>
          </a:p>
          <a:p>
            <a:r>
              <a:rPr lang="en-US" dirty="0"/>
              <a:t>differential expression analysis</a:t>
            </a:r>
          </a:p>
          <a:p>
            <a:r>
              <a:rPr lang="en-US" dirty="0"/>
              <a:t>biological interpretation of the results</a:t>
            </a:r>
          </a:p>
          <a:p>
            <a:r>
              <a:rPr lang="en-US" dirty="0"/>
              <a:t>submission of data to a public database (</a:t>
            </a:r>
            <a:r>
              <a:rPr lang="en-US" dirty="0" err="1">
                <a:hlinkClick r:id="rId2"/>
              </a:rPr>
              <a:t>ArrayExpress</a:t>
            </a:r>
            <a:r>
              <a:rPr lang="en-US" dirty="0">
                <a:hlinkClick r:id="rId2"/>
              </a:rPr>
              <a:t> collection in </a:t>
            </a:r>
            <a:r>
              <a:rPr lang="en-US" dirty="0" err="1">
                <a:hlinkClick r:id="rId2"/>
              </a:rPr>
              <a:t>BioStudies</a:t>
            </a:r>
            <a:r>
              <a:rPr lang="en-US" dirty="0"/>
              <a:t> or </a:t>
            </a:r>
            <a:r>
              <a:rPr lang="en-US" dirty="0">
                <a:hlinkClick r:id="rId3"/>
              </a:rPr>
              <a:t>Gene Expression Omnibus GEO</a:t>
            </a:r>
            <a:r>
              <a:rPr lang="en-US" dirty="0"/>
              <a:t>)</a:t>
            </a:r>
          </a:p>
          <a:p>
            <a:r>
              <a:rPr lang="en-US" dirty="0"/>
              <a:t>Microarrays have been the standard for high-throughput gene expression studies before the introduction of RNA-sequencing, in the first half of the 2010s. While RNA-seq has replaced microarrays for most transcriptional profiling studies, DNA chips are still in use: an example is the Single Nucleotide Polymorphism (SNP) array used in diagnostics.</a:t>
            </a:r>
            <a:endParaRPr lang="en-US" b="1" dirty="0">
              <a:solidFill>
                <a:srgbClr val="FF0000"/>
              </a:solidFill>
            </a:endParaRPr>
          </a:p>
          <a:p>
            <a:endParaRPr lang="en-US" dirty="0"/>
          </a:p>
          <a:p>
            <a:pPr marL="0" indent="0">
              <a:buNone/>
            </a:pPr>
            <a:endParaRPr lang="en-US" dirty="0"/>
          </a:p>
        </p:txBody>
      </p:sp>
    </p:spTree>
    <p:extLst>
      <p:ext uri="{BB962C8B-B14F-4D97-AF65-F5344CB8AC3E}">
        <p14:creationId xmlns:p14="http://schemas.microsoft.com/office/powerpoint/2010/main" val="33425112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3682-6FC3-8600-FBAE-A0D8C2C82AA3}"/>
              </a:ext>
            </a:extLst>
          </p:cNvPr>
          <p:cNvSpPr>
            <a:spLocks noGrp="1"/>
          </p:cNvSpPr>
          <p:nvPr>
            <p:ph type="title"/>
          </p:nvPr>
        </p:nvSpPr>
        <p:spPr/>
        <p:txBody>
          <a:bodyPr/>
          <a:lstStyle/>
          <a:p>
            <a:pPr algn="ctr"/>
            <a:r>
              <a:rPr lang="en-US" b="1" dirty="0">
                <a:solidFill>
                  <a:srgbClr val="FF0000"/>
                </a:solidFill>
              </a:rPr>
              <a:t>Animations</a:t>
            </a:r>
            <a:endParaRPr lang="en-IN" b="1" dirty="0">
              <a:solidFill>
                <a:srgbClr val="FF0000"/>
              </a:solidFill>
            </a:endParaRPr>
          </a:p>
        </p:txBody>
      </p:sp>
      <p:sp>
        <p:nvSpPr>
          <p:cNvPr id="3" name="Content Placeholder 2">
            <a:extLst>
              <a:ext uri="{FF2B5EF4-FFF2-40B4-BE49-F238E27FC236}">
                <a16:creationId xmlns:a16="http://schemas.microsoft.com/office/drawing/2014/main" id="{4460A035-D1C7-5A9C-E43B-D32287F9AB37}"/>
              </a:ext>
            </a:extLst>
          </p:cNvPr>
          <p:cNvSpPr>
            <a:spLocks noGrp="1"/>
          </p:cNvSpPr>
          <p:nvPr>
            <p:ph idx="1"/>
          </p:nvPr>
        </p:nvSpPr>
        <p:spPr/>
        <p:txBody>
          <a:bodyPr>
            <a:normAutofit/>
          </a:bodyPr>
          <a:lstStyle/>
          <a:p>
            <a:pPr algn="just"/>
            <a:endParaRPr lang="en-US" b="1" dirty="0">
              <a:solidFill>
                <a:srgbClr val="FF0000"/>
              </a:solidFill>
            </a:endParaRPr>
          </a:p>
          <a:p>
            <a:r>
              <a:rPr lang="en-US" b="1" dirty="0">
                <a:solidFill>
                  <a:srgbClr val="FF0000"/>
                </a:solidFill>
              </a:rPr>
              <a:t>DNA Microarray Animation</a:t>
            </a:r>
            <a:endParaRPr lang="en-IN" dirty="0"/>
          </a:p>
          <a:p>
            <a:r>
              <a:rPr lang="en-IN" b="1" dirty="0">
                <a:solidFill>
                  <a:srgbClr val="00B050"/>
                </a:solidFill>
                <a:hlinkClick r:id="rId2">
                  <a:extLst>
                    <a:ext uri="{A12FA001-AC4F-418D-AE19-62706E023703}">
                      <ahyp:hlinkClr xmlns:ahyp="http://schemas.microsoft.com/office/drawing/2018/hyperlinkcolor" val="tx"/>
                    </a:ext>
                  </a:extLst>
                </a:hlinkClick>
              </a:rPr>
              <a:t>https://www.youtube.com/watch?v=xBr2qznEaqw</a:t>
            </a:r>
            <a:endParaRPr lang="en-IN" b="1" dirty="0">
              <a:solidFill>
                <a:srgbClr val="00B050"/>
              </a:solidFill>
            </a:endParaRPr>
          </a:p>
          <a:p>
            <a:endParaRPr lang="en-IN" dirty="0"/>
          </a:p>
          <a:p>
            <a:r>
              <a:rPr lang="en-US" b="1" dirty="0">
                <a:solidFill>
                  <a:srgbClr val="FF0000"/>
                </a:solidFill>
              </a:rPr>
              <a:t>Single Cell RNA Sequencing Animation</a:t>
            </a:r>
          </a:p>
          <a:p>
            <a:r>
              <a:rPr lang="en-US" b="1" dirty="0">
                <a:solidFill>
                  <a:srgbClr val="00B050"/>
                </a:solidFill>
              </a:rPr>
              <a:t>https://www.youtube.com/watch?v=uFrrKHB9weY</a:t>
            </a:r>
            <a:endParaRPr lang="en-IN" dirty="0">
              <a:solidFill>
                <a:srgbClr val="00B050"/>
              </a:solidFill>
            </a:endParaRPr>
          </a:p>
        </p:txBody>
      </p:sp>
    </p:spTree>
    <p:extLst>
      <p:ext uri="{BB962C8B-B14F-4D97-AF65-F5344CB8AC3E}">
        <p14:creationId xmlns:p14="http://schemas.microsoft.com/office/powerpoint/2010/main" val="2017087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9F6C-91E7-7514-C1D5-6F331FF3B280}"/>
              </a:ext>
            </a:extLst>
          </p:cNvPr>
          <p:cNvSpPr>
            <a:spLocks noGrp="1"/>
          </p:cNvSpPr>
          <p:nvPr>
            <p:ph type="title"/>
          </p:nvPr>
        </p:nvSpPr>
        <p:spPr/>
        <p:txBody>
          <a:bodyPr>
            <a:normAutofit/>
          </a:bodyPr>
          <a:lstStyle/>
          <a:p>
            <a:pPr algn="ctr"/>
            <a:r>
              <a:rPr lang="en-US" b="1" dirty="0">
                <a:solidFill>
                  <a:srgbClr val="FF0000"/>
                </a:solidFill>
              </a:rPr>
              <a:t>Next Generation DNA Sequencing</a:t>
            </a:r>
            <a:br>
              <a:rPr lang="en-US" b="1" dirty="0">
                <a:solidFill>
                  <a:srgbClr val="FF0000"/>
                </a:solidFill>
              </a:rPr>
            </a:br>
            <a:endParaRPr lang="en-US" dirty="0">
              <a:solidFill>
                <a:srgbClr val="FF0000"/>
              </a:solidFill>
            </a:endParaRPr>
          </a:p>
        </p:txBody>
      </p:sp>
      <p:sp>
        <p:nvSpPr>
          <p:cNvPr id="3" name="Content Placeholder 2">
            <a:extLst>
              <a:ext uri="{FF2B5EF4-FFF2-40B4-BE49-F238E27FC236}">
                <a16:creationId xmlns:a16="http://schemas.microsoft.com/office/drawing/2014/main" id="{1E278CC1-A1E5-71BD-67A0-3ED1BA9535B7}"/>
              </a:ext>
            </a:extLst>
          </p:cNvPr>
          <p:cNvSpPr>
            <a:spLocks noGrp="1"/>
          </p:cNvSpPr>
          <p:nvPr>
            <p:ph idx="1"/>
          </p:nvPr>
        </p:nvSpPr>
        <p:spPr/>
        <p:txBody>
          <a:bodyPr>
            <a:normAutofit fontScale="92500" lnSpcReduction="10000"/>
          </a:bodyPr>
          <a:lstStyle/>
          <a:p>
            <a:r>
              <a:rPr lang="en-US" dirty="0">
                <a:solidFill>
                  <a:srgbClr val="0070C0"/>
                </a:solidFill>
              </a:rPr>
              <a:t>Advantages of NGS</a:t>
            </a:r>
          </a:p>
          <a:p>
            <a:pPr algn="just"/>
            <a:r>
              <a:rPr lang="en-US" dirty="0"/>
              <a:t>NGS can be used to </a:t>
            </a:r>
            <a:r>
              <a:rPr lang="en-US" dirty="0" err="1"/>
              <a:t>analyse</a:t>
            </a:r>
            <a:r>
              <a:rPr lang="en-US" dirty="0"/>
              <a:t> DNA and RNA samples and is a popular tool in functional genomics. In contrast to microarray methods, NGS-based approaches have several advantages including:</a:t>
            </a:r>
          </a:p>
          <a:p>
            <a:pPr algn="just"/>
            <a:r>
              <a:rPr lang="en-US" dirty="0"/>
              <a:t>a </a:t>
            </a:r>
            <a:r>
              <a:rPr lang="en-US" i="1" dirty="0"/>
              <a:t>priori</a:t>
            </a:r>
            <a:r>
              <a:rPr lang="en-US" dirty="0"/>
              <a:t> knowledge of the genome or genomic features is not required</a:t>
            </a:r>
          </a:p>
          <a:p>
            <a:pPr algn="just"/>
            <a:r>
              <a:rPr lang="en-US" dirty="0"/>
              <a:t>it offers single-nucleotide resolution, making it possible to detect related genes (or features), alternatively spliced transcripts, allelic gene variants and single nucleotide polymorphisms</a:t>
            </a:r>
          </a:p>
          <a:p>
            <a:pPr algn="just"/>
            <a:r>
              <a:rPr lang="en-US" dirty="0"/>
              <a:t>higher dynamic range of signal</a:t>
            </a:r>
          </a:p>
          <a:p>
            <a:pPr algn="just"/>
            <a:r>
              <a:rPr lang="en-US" dirty="0"/>
              <a:t>requires less DNA/RNA as input (nanograms of materials are sufficient)</a:t>
            </a:r>
          </a:p>
          <a:p>
            <a:pPr algn="just"/>
            <a:r>
              <a:rPr lang="en-US" dirty="0"/>
              <a:t>higher reproducibility</a:t>
            </a:r>
          </a:p>
          <a:p>
            <a:endParaRPr lang="en-US" dirty="0"/>
          </a:p>
        </p:txBody>
      </p:sp>
    </p:spTree>
    <p:extLst>
      <p:ext uri="{BB962C8B-B14F-4D97-AF65-F5344CB8AC3E}">
        <p14:creationId xmlns:p14="http://schemas.microsoft.com/office/powerpoint/2010/main" val="340479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45F7F-DF3F-47BC-A565-7A43845AFE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F30593-4097-4A8D-996B-99A6804E1672}"/>
              </a:ext>
            </a:extLst>
          </p:cNvPr>
          <p:cNvSpPr>
            <a:spLocks noGrp="1"/>
          </p:cNvSpPr>
          <p:nvPr>
            <p:ph idx="1"/>
          </p:nvPr>
        </p:nvSpPr>
        <p:spPr/>
        <p:txBody>
          <a:bodyPr/>
          <a:lstStyle/>
          <a:p>
            <a:endParaRPr lang="en-IN"/>
          </a:p>
        </p:txBody>
      </p:sp>
      <p:pic>
        <p:nvPicPr>
          <p:cNvPr id="3074" name="Picture 2" descr="Overview of Cells">
            <a:extLst>
              <a:ext uri="{FF2B5EF4-FFF2-40B4-BE49-F238E27FC236}">
                <a16:creationId xmlns:a16="http://schemas.microsoft.com/office/drawing/2014/main" id="{C5DA4931-6C7F-4CD8-9CEA-2E01F07AC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719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D187-5472-BE3E-C5BB-D1A0E5CA1A5C}"/>
              </a:ext>
            </a:extLst>
          </p:cNvPr>
          <p:cNvSpPr>
            <a:spLocks noGrp="1"/>
          </p:cNvSpPr>
          <p:nvPr>
            <p:ph type="title"/>
          </p:nvPr>
        </p:nvSpPr>
        <p:spPr/>
        <p:txBody>
          <a:bodyPr>
            <a:normAutofit/>
          </a:bodyPr>
          <a:lstStyle/>
          <a:p>
            <a:pPr algn="ctr"/>
            <a:r>
              <a:rPr lang="en-US" b="1" dirty="0">
                <a:solidFill>
                  <a:srgbClr val="FF0000"/>
                </a:solidFill>
              </a:rPr>
              <a:t>Second-Generation Sequencing</a:t>
            </a:r>
            <a:br>
              <a:rPr lang="en-US" b="1" dirty="0"/>
            </a:br>
            <a:endParaRPr lang="en-US" dirty="0"/>
          </a:p>
        </p:txBody>
      </p:sp>
      <p:sp>
        <p:nvSpPr>
          <p:cNvPr id="3" name="Content Placeholder 2">
            <a:extLst>
              <a:ext uri="{FF2B5EF4-FFF2-40B4-BE49-F238E27FC236}">
                <a16:creationId xmlns:a16="http://schemas.microsoft.com/office/drawing/2014/main" id="{3391DEB5-80D2-1B4D-DB0A-A6A1A1BBB0BB}"/>
              </a:ext>
            </a:extLst>
          </p:cNvPr>
          <p:cNvSpPr>
            <a:spLocks noGrp="1"/>
          </p:cNvSpPr>
          <p:nvPr>
            <p:ph idx="1"/>
          </p:nvPr>
        </p:nvSpPr>
        <p:spPr/>
        <p:txBody>
          <a:bodyPr>
            <a:normAutofit fontScale="92500" lnSpcReduction="10000"/>
          </a:bodyPr>
          <a:lstStyle/>
          <a:p>
            <a:r>
              <a:rPr lang="en-US" dirty="0"/>
              <a:t>SGS was developed in the early 2000s and became common use in DNA and RNA sequencing experiments around 2010s</a:t>
            </a:r>
          </a:p>
          <a:p>
            <a:r>
              <a:rPr lang="en-US" dirty="0"/>
              <a:t>SGS methods are </a:t>
            </a:r>
            <a:r>
              <a:rPr lang="en-US" dirty="0" err="1"/>
              <a:t>characterised</a:t>
            </a:r>
            <a:r>
              <a:rPr lang="en-US" dirty="0"/>
              <a:t> by different underlying technologies, but they all include the following: </a:t>
            </a:r>
          </a:p>
          <a:p>
            <a:r>
              <a:rPr lang="en-US" dirty="0"/>
              <a:t>DNA fragments have to be amplified through PCR prior to sequencing; this step is carried out on the sequencing slide. This is essential for signal detection</a:t>
            </a:r>
          </a:p>
          <a:p>
            <a:r>
              <a:rPr lang="en-US" dirty="0"/>
              <a:t>The reads produced are shorts, with a range from 70 to a few hundred base pairs</a:t>
            </a:r>
          </a:p>
          <a:p>
            <a:r>
              <a:rPr lang="en-US" dirty="0"/>
              <a:t>They are all ‘sequencing-by-synthesis’ technologies, with a signal generated for each nucleotide added</a:t>
            </a:r>
          </a:p>
          <a:p>
            <a:pPr marL="0" indent="0">
              <a:buNone/>
            </a:pPr>
            <a:endParaRPr lang="en-US" dirty="0"/>
          </a:p>
        </p:txBody>
      </p:sp>
    </p:spTree>
    <p:extLst>
      <p:ext uri="{BB962C8B-B14F-4D97-AF65-F5344CB8AC3E}">
        <p14:creationId xmlns:p14="http://schemas.microsoft.com/office/powerpoint/2010/main" val="20889929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F820-E048-3F91-99E1-0F9390334400}"/>
              </a:ext>
            </a:extLst>
          </p:cNvPr>
          <p:cNvSpPr>
            <a:spLocks noGrp="1"/>
          </p:cNvSpPr>
          <p:nvPr>
            <p:ph type="title"/>
          </p:nvPr>
        </p:nvSpPr>
        <p:spPr/>
        <p:txBody>
          <a:bodyPr/>
          <a:lstStyle/>
          <a:p>
            <a:pPr algn="ctr"/>
            <a:r>
              <a:rPr lang="en-US" b="1" dirty="0">
                <a:solidFill>
                  <a:srgbClr val="FF0000"/>
                </a:solidFill>
              </a:rPr>
              <a:t>SGS technologies</a:t>
            </a:r>
            <a:endParaRPr lang="en-US" dirty="0">
              <a:solidFill>
                <a:srgbClr val="FF0000"/>
              </a:solidFill>
            </a:endParaRPr>
          </a:p>
        </p:txBody>
      </p:sp>
      <p:sp>
        <p:nvSpPr>
          <p:cNvPr id="3" name="Content Placeholder 2">
            <a:extLst>
              <a:ext uri="{FF2B5EF4-FFF2-40B4-BE49-F238E27FC236}">
                <a16:creationId xmlns:a16="http://schemas.microsoft.com/office/drawing/2014/main" id="{FE4350DE-5D1F-3DE5-6D83-BA8FEF29293E}"/>
              </a:ext>
            </a:extLst>
          </p:cNvPr>
          <p:cNvSpPr>
            <a:spLocks noGrp="1"/>
          </p:cNvSpPr>
          <p:nvPr>
            <p:ph idx="1"/>
          </p:nvPr>
        </p:nvSpPr>
        <p:spPr/>
        <p:txBody>
          <a:bodyPr>
            <a:normAutofit fontScale="92500" lnSpcReduction="10000"/>
          </a:bodyPr>
          <a:lstStyle/>
          <a:p>
            <a:pPr algn="just"/>
            <a:r>
              <a:rPr lang="en-US" b="1" dirty="0"/>
              <a:t>Illumina (</a:t>
            </a:r>
            <a:r>
              <a:rPr lang="en-US" b="1" dirty="0" err="1"/>
              <a:t>Solexa</a:t>
            </a:r>
            <a:r>
              <a:rPr lang="en-US" b="1" dirty="0"/>
              <a:t>) sequencing:</a:t>
            </a:r>
            <a:r>
              <a:rPr lang="en-US" dirty="0"/>
              <a:t> Illumina sequencing works by simultaneously identifying DNA bases, as each base emits a unique fluorescent signal, and adding them to a nucleic acid chain</a:t>
            </a:r>
          </a:p>
          <a:p>
            <a:pPr algn="just"/>
            <a:r>
              <a:rPr lang="en-US" b="1" dirty="0"/>
              <a:t>Roche 454 sequencing:</a:t>
            </a:r>
            <a:r>
              <a:rPr lang="en-US" dirty="0"/>
              <a:t> This method is based on pyrosequencing, a technique which detects pyrophosphate release, using light signal (bioluminescence), after nucleotides are incorporated by polymerase to a new strand of DNA. Roche 454 sequencing platform has been discontinued since 2016.</a:t>
            </a:r>
          </a:p>
          <a:p>
            <a:pPr algn="just"/>
            <a:r>
              <a:rPr lang="en-US" b="1" dirty="0"/>
              <a:t>Ion Torrent:</a:t>
            </a:r>
            <a:r>
              <a:rPr lang="en-US" dirty="0"/>
              <a:t> Proton / PGM sequencing: Ion Torrent sequencing measures the direct release of H+ (protons) from the incorporation of individual bases by DNA polymerase and therefore differs from the previous two methods as it does not measure light.</a:t>
            </a:r>
          </a:p>
          <a:p>
            <a:endParaRPr lang="en-US" dirty="0"/>
          </a:p>
        </p:txBody>
      </p:sp>
    </p:spTree>
    <p:extLst>
      <p:ext uri="{BB962C8B-B14F-4D97-AF65-F5344CB8AC3E}">
        <p14:creationId xmlns:p14="http://schemas.microsoft.com/office/powerpoint/2010/main" val="42281949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E05E-7C14-A332-1867-388527179468}"/>
              </a:ext>
            </a:extLst>
          </p:cNvPr>
          <p:cNvSpPr>
            <a:spLocks noGrp="1"/>
          </p:cNvSpPr>
          <p:nvPr>
            <p:ph type="title"/>
          </p:nvPr>
        </p:nvSpPr>
        <p:spPr/>
        <p:txBody>
          <a:bodyPr>
            <a:normAutofit/>
          </a:bodyPr>
          <a:lstStyle/>
          <a:p>
            <a:pPr algn="ctr"/>
            <a:r>
              <a:rPr lang="en-US" b="1" dirty="0">
                <a:solidFill>
                  <a:srgbClr val="FF0000"/>
                </a:solidFill>
              </a:rPr>
              <a:t>Third-generation sequencing</a:t>
            </a:r>
            <a:br>
              <a:rPr lang="en-US" b="1" dirty="0"/>
            </a:br>
            <a:endParaRPr lang="en-US" dirty="0"/>
          </a:p>
        </p:txBody>
      </p:sp>
      <p:sp>
        <p:nvSpPr>
          <p:cNvPr id="3" name="Content Placeholder 2">
            <a:extLst>
              <a:ext uri="{FF2B5EF4-FFF2-40B4-BE49-F238E27FC236}">
                <a16:creationId xmlns:a16="http://schemas.microsoft.com/office/drawing/2014/main" id="{9C488C00-BB9E-4127-1BB2-B477D43B86FA}"/>
              </a:ext>
            </a:extLst>
          </p:cNvPr>
          <p:cNvSpPr>
            <a:spLocks noGrp="1"/>
          </p:cNvSpPr>
          <p:nvPr>
            <p:ph idx="1"/>
          </p:nvPr>
        </p:nvSpPr>
        <p:spPr/>
        <p:txBody>
          <a:bodyPr>
            <a:normAutofit/>
          </a:bodyPr>
          <a:lstStyle/>
          <a:p>
            <a:pPr algn="just"/>
            <a:r>
              <a:rPr lang="en-US" dirty="0"/>
              <a:t>The first paper deploying TGS sequencing was</a:t>
            </a:r>
            <a:r>
              <a:rPr lang="en-US" dirty="0">
                <a:hlinkClick r:id="rId2"/>
              </a:rPr>
              <a:t> published in 2009</a:t>
            </a:r>
            <a:r>
              <a:rPr lang="en-US" dirty="0"/>
              <a:t>. However, TGS gained momentum only in the later 2010s; this is mostly due to third-sequencing technologies initially presenting lower accuracy than second-generation ones, an issue that </a:t>
            </a:r>
            <a:r>
              <a:rPr lang="en-US" dirty="0">
                <a:hlinkClick r:id="rId3"/>
              </a:rPr>
              <a:t>HiFi sequencing from PacBio has recently overcome</a:t>
            </a:r>
            <a:r>
              <a:rPr lang="en-US" dirty="0"/>
              <a:t>. </a:t>
            </a:r>
          </a:p>
          <a:p>
            <a:pPr algn="just"/>
            <a:r>
              <a:rPr lang="en-US" dirty="0"/>
              <a:t>The distinguishing feature of TGS is that it is a single-molecule sequencing technology, i.e. the DNA amplification step essential for the previous generations is not required. TGS ‘reads’ the DNA molecule, allowing for faster sequencing and longer reads generation (in the range of kilobases).</a:t>
            </a:r>
          </a:p>
        </p:txBody>
      </p:sp>
    </p:spTree>
    <p:extLst>
      <p:ext uri="{BB962C8B-B14F-4D97-AF65-F5344CB8AC3E}">
        <p14:creationId xmlns:p14="http://schemas.microsoft.com/office/powerpoint/2010/main" val="36577853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1BB1-A15C-2B61-BA19-0FD18D672669}"/>
              </a:ext>
            </a:extLst>
          </p:cNvPr>
          <p:cNvSpPr>
            <a:spLocks noGrp="1"/>
          </p:cNvSpPr>
          <p:nvPr>
            <p:ph type="title"/>
          </p:nvPr>
        </p:nvSpPr>
        <p:spPr/>
        <p:txBody>
          <a:bodyPr>
            <a:normAutofit/>
          </a:bodyPr>
          <a:lstStyle/>
          <a:p>
            <a:pPr algn="ctr"/>
            <a:r>
              <a:rPr lang="en-US" dirty="0">
                <a:solidFill>
                  <a:srgbClr val="FF0000"/>
                </a:solidFill>
              </a:rPr>
              <a:t>TGS Technologies</a:t>
            </a:r>
            <a:br>
              <a:rPr lang="en-US" dirty="0"/>
            </a:br>
            <a:endParaRPr lang="en-US" dirty="0"/>
          </a:p>
        </p:txBody>
      </p:sp>
      <p:sp>
        <p:nvSpPr>
          <p:cNvPr id="3" name="Content Placeholder 2">
            <a:extLst>
              <a:ext uri="{FF2B5EF4-FFF2-40B4-BE49-F238E27FC236}">
                <a16:creationId xmlns:a16="http://schemas.microsoft.com/office/drawing/2014/main" id="{D7831666-BE08-EE32-9A33-A5FFE47F2179}"/>
              </a:ext>
            </a:extLst>
          </p:cNvPr>
          <p:cNvSpPr>
            <a:spLocks noGrp="1"/>
          </p:cNvSpPr>
          <p:nvPr>
            <p:ph idx="1"/>
          </p:nvPr>
        </p:nvSpPr>
        <p:spPr/>
        <p:txBody>
          <a:bodyPr>
            <a:normAutofit/>
          </a:bodyPr>
          <a:lstStyle/>
          <a:p>
            <a:pPr algn="just"/>
            <a:r>
              <a:rPr lang="en-US" b="1" dirty="0"/>
              <a:t>Nanopore Sequencing,</a:t>
            </a:r>
            <a:r>
              <a:rPr lang="en-US" dirty="0"/>
              <a:t> which is based on membrane current alterations generated by nucleotides of a DNA strand as they pass through a membrane nanopore: each nucleotide produces a specific change in current, allowing for the DNA molecule to be ‘read’. This is the sequencing method used by Oxford Nanopore.</a:t>
            </a:r>
          </a:p>
          <a:p>
            <a:pPr algn="just"/>
            <a:r>
              <a:rPr lang="en-US" b="1" dirty="0"/>
              <a:t>SMRT (Single Molecule Real Time)</a:t>
            </a:r>
            <a:r>
              <a:rPr lang="en-US" dirty="0"/>
              <a:t> sequencing, which takes advantage of zero-mode waveguide technology to perform sequencing by synthesis of single DNA molecules; this is the sequencing method used by HiFi PacBio.</a:t>
            </a:r>
          </a:p>
          <a:p>
            <a:endParaRPr lang="en-US" dirty="0"/>
          </a:p>
        </p:txBody>
      </p:sp>
    </p:spTree>
    <p:extLst>
      <p:ext uri="{BB962C8B-B14F-4D97-AF65-F5344CB8AC3E}">
        <p14:creationId xmlns:p14="http://schemas.microsoft.com/office/powerpoint/2010/main" val="12432226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B89B-CAAF-87ED-35D3-735AED01437D}"/>
              </a:ext>
            </a:extLst>
          </p:cNvPr>
          <p:cNvSpPr>
            <a:spLocks noGrp="1"/>
          </p:cNvSpPr>
          <p:nvPr>
            <p:ph type="title"/>
          </p:nvPr>
        </p:nvSpPr>
        <p:spPr/>
        <p:txBody>
          <a:bodyPr>
            <a:normAutofit/>
          </a:bodyPr>
          <a:lstStyle/>
          <a:p>
            <a:pPr algn="ctr"/>
            <a:r>
              <a:rPr lang="en-US" b="1" dirty="0">
                <a:solidFill>
                  <a:srgbClr val="FF0000"/>
                </a:solidFill>
              </a:rPr>
              <a:t>Nanopore Sequencing</a:t>
            </a:r>
            <a:br>
              <a:rPr lang="en-US" b="1" dirty="0"/>
            </a:br>
            <a:endParaRPr lang="en-US" dirty="0"/>
          </a:p>
        </p:txBody>
      </p:sp>
      <p:pic>
        <p:nvPicPr>
          <p:cNvPr id="2050" name="Picture 2" descr="The image provides a schematic representation of nanopore sequencing technology. Nanopore proteins are embedded in a membrane. The nanopore is connected to an electrode measure the current passing through in real time. As a DNA molecule goes through the nanopore, each nucleotide produces an unique change in electrical current, registered by the electrode. This allows for the sequence to be reconstructed.">
            <a:extLst>
              <a:ext uri="{FF2B5EF4-FFF2-40B4-BE49-F238E27FC236}">
                <a16:creationId xmlns:a16="http://schemas.microsoft.com/office/drawing/2014/main" id="{0FFC086B-4500-CBF6-1B8C-96BC52092C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7378" y="2226469"/>
            <a:ext cx="519724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2781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342B-0068-6231-5D68-C8743B11CD22}"/>
              </a:ext>
            </a:extLst>
          </p:cNvPr>
          <p:cNvSpPr>
            <a:spLocks noGrp="1"/>
          </p:cNvSpPr>
          <p:nvPr>
            <p:ph type="title"/>
          </p:nvPr>
        </p:nvSpPr>
        <p:spPr/>
        <p:txBody>
          <a:bodyPr>
            <a:normAutofit/>
          </a:bodyPr>
          <a:lstStyle/>
          <a:p>
            <a:pPr algn="ctr"/>
            <a:r>
              <a:rPr lang="en-US" sz="3000" dirty="0">
                <a:solidFill>
                  <a:srgbClr val="FF0000"/>
                </a:solidFill>
              </a:rPr>
              <a:t>SMRT (Single Molecule, Real-Time) Technology</a:t>
            </a:r>
          </a:p>
        </p:txBody>
      </p:sp>
      <p:pic>
        <p:nvPicPr>
          <p:cNvPr id="3074" name="Picture 2" descr="The image breaks down the different steps involved in SMRT sequencing. First, the DNA molecule to sequence is bound by the adapters, creating a circular DNA fragment. The fragment is then placed in the nanowell, where a DNA polymerase synthesise the complementary sequence by incorporating one fluorescent nucleotide at a time. This allows for the sequence to be reconstructed.">
            <a:extLst>
              <a:ext uri="{FF2B5EF4-FFF2-40B4-BE49-F238E27FC236}">
                <a16:creationId xmlns:a16="http://schemas.microsoft.com/office/drawing/2014/main" id="{636D53ED-B2B9-24DC-44BB-A907157EFC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5288" y="2226469"/>
            <a:ext cx="4641427"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4112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C0E7-913B-CF2A-B7B4-52D2D64B0E8C}"/>
              </a:ext>
            </a:extLst>
          </p:cNvPr>
          <p:cNvSpPr>
            <a:spLocks noGrp="1"/>
          </p:cNvSpPr>
          <p:nvPr>
            <p:ph type="title"/>
          </p:nvPr>
        </p:nvSpPr>
        <p:spPr/>
        <p:txBody>
          <a:bodyPr>
            <a:normAutofit/>
          </a:bodyPr>
          <a:lstStyle/>
          <a:p>
            <a:pPr algn="ctr"/>
            <a:r>
              <a:rPr lang="en-US" b="1" dirty="0">
                <a:solidFill>
                  <a:srgbClr val="FF0000"/>
                </a:solidFill>
              </a:rPr>
              <a:t>Improvements on the Previous Technology</a:t>
            </a:r>
            <a:br>
              <a:rPr lang="en-US" b="1" dirty="0"/>
            </a:br>
            <a:endParaRPr lang="en-US" dirty="0"/>
          </a:p>
        </p:txBody>
      </p:sp>
      <p:sp>
        <p:nvSpPr>
          <p:cNvPr id="3" name="Content Placeholder 2">
            <a:extLst>
              <a:ext uri="{FF2B5EF4-FFF2-40B4-BE49-F238E27FC236}">
                <a16:creationId xmlns:a16="http://schemas.microsoft.com/office/drawing/2014/main" id="{54DE405C-822B-5CB9-9022-1B8519210340}"/>
              </a:ext>
            </a:extLst>
          </p:cNvPr>
          <p:cNvSpPr>
            <a:spLocks noGrp="1"/>
          </p:cNvSpPr>
          <p:nvPr>
            <p:ph idx="1"/>
          </p:nvPr>
        </p:nvSpPr>
        <p:spPr/>
        <p:txBody>
          <a:bodyPr>
            <a:normAutofit fontScale="85000" lnSpcReduction="10000"/>
          </a:bodyPr>
          <a:lstStyle/>
          <a:p>
            <a:pPr algn="just"/>
            <a:r>
              <a:rPr lang="en-US" b="1" dirty="0"/>
              <a:t>Sample size : </a:t>
            </a:r>
            <a:r>
              <a:rPr lang="en-US" dirty="0"/>
              <a:t>Needs significantly less DNA</a:t>
            </a:r>
          </a:p>
          <a:p>
            <a:pPr algn="just"/>
            <a:r>
              <a:rPr lang="en-US" b="1" dirty="0"/>
              <a:t>Speed : </a:t>
            </a:r>
            <a:r>
              <a:rPr lang="en-US" dirty="0"/>
              <a:t>NGS is massively parallel, allowing 300Gb of DNA to be read on a single run on a single chip.</a:t>
            </a:r>
          </a:p>
          <a:p>
            <a:pPr algn="just"/>
            <a:r>
              <a:rPr lang="en-US" b="1" dirty="0"/>
              <a:t>Cost : </a:t>
            </a:r>
            <a:r>
              <a:rPr lang="en-US" dirty="0"/>
              <a:t>Using modern Sanger sequencing methods, aided by data from the known sequence, a full human genome would still cost £6M. Sequencing a human genome with Illumina today would cost less than £1,000.</a:t>
            </a:r>
          </a:p>
          <a:p>
            <a:pPr algn="just"/>
            <a:r>
              <a:rPr lang="en-US" b="1" dirty="0"/>
              <a:t>Accuracy : </a:t>
            </a:r>
            <a:r>
              <a:rPr lang="en-US" dirty="0"/>
              <a:t>Repeats are intrinsic to NGS, as it relies on many short overlapping reads (or longer overlapping fragments in the case of TGS), so each section of DNA or RNA is sequenced multiple times. Also, because it is so much quicker and cheaper, it is possible to do more repeats than with Sanger sequencing. More repeats means greater coverage, which leads to a more accurate and reliable sequence, even if individual reads are less accurate for NGS.</a:t>
            </a:r>
          </a:p>
        </p:txBody>
      </p:sp>
    </p:spTree>
    <p:extLst>
      <p:ext uri="{BB962C8B-B14F-4D97-AF65-F5344CB8AC3E}">
        <p14:creationId xmlns:p14="http://schemas.microsoft.com/office/powerpoint/2010/main" val="21435316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853C-E616-6A5D-1FAB-8D198165EDA3}"/>
              </a:ext>
            </a:extLst>
          </p:cNvPr>
          <p:cNvSpPr>
            <a:spLocks noGrp="1"/>
          </p:cNvSpPr>
          <p:nvPr>
            <p:ph type="title"/>
          </p:nvPr>
        </p:nvSpPr>
        <p:spPr>
          <a:xfrm>
            <a:off x="2152650" y="857251"/>
            <a:ext cx="7886700" cy="994172"/>
          </a:xfrm>
        </p:spPr>
        <p:txBody>
          <a:bodyPr>
            <a:normAutofit fontScale="90000"/>
          </a:bodyPr>
          <a:lstStyle/>
          <a:p>
            <a:pPr algn="ctr"/>
            <a:r>
              <a:rPr lang="en-US" b="1" dirty="0">
                <a:solidFill>
                  <a:srgbClr val="FF0000"/>
                </a:solidFill>
              </a:rPr>
              <a:t>RNA Sequencing</a:t>
            </a:r>
            <a:br>
              <a:rPr lang="en-US" b="1" dirty="0"/>
            </a:br>
            <a:endParaRPr lang="en-US" dirty="0"/>
          </a:p>
        </p:txBody>
      </p:sp>
      <p:pic>
        <p:nvPicPr>
          <p:cNvPr id="1026" name="Picture 2" descr="Overview of a RNA-seq experiment for detecting differential expression">
            <a:extLst>
              <a:ext uri="{FF2B5EF4-FFF2-40B4-BE49-F238E27FC236}">
                <a16:creationId xmlns:a16="http://schemas.microsoft.com/office/drawing/2014/main" id="{757871EC-4EE5-0784-5CEC-A3FE65509F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6334" y="1683987"/>
            <a:ext cx="2067998" cy="388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6719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9095-30A8-07E2-0EB4-7B2A9AF4E031}"/>
              </a:ext>
            </a:extLst>
          </p:cNvPr>
          <p:cNvSpPr>
            <a:spLocks noGrp="1"/>
          </p:cNvSpPr>
          <p:nvPr>
            <p:ph type="title"/>
          </p:nvPr>
        </p:nvSpPr>
        <p:spPr>
          <a:xfrm>
            <a:off x="2152650" y="872422"/>
            <a:ext cx="7886700" cy="994172"/>
          </a:xfrm>
        </p:spPr>
        <p:txBody>
          <a:bodyPr>
            <a:normAutofit fontScale="90000"/>
          </a:bodyPr>
          <a:lstStyle/>
          <a:p>
            <a:pPr algn="ctr"/>
            <a:r>
              <a:rPr lang="en-US" b="1" dirty="0">
                <a:solidFill>
                  <a:srgbClr val="FF0000"/>
                </a:solidFill>
              </a:rPr>
              <a:t>Design Considerations</a:t>
            </a:r>
            <a:br>
              <a:rPr lang="en-US" b="1" dirty="0"/>
            </a:br>
            <a:endParaRPr lang="en-US" dirty="0"/>
          </a:p>
        </p:txBody>
      </p:sp>
      <p:sp>
        <p:nvSpPr>
          <p:cNvPr id="3" name="Content Placeholder 2">
            <a:extLst>
              <a:ext uri="{FF2B5EF4-FFF2-40B4-BE49-F238E27FC236}">
                <a16:creationId xmlns:a16="http://schemas.microsoft.com/office/drawing/2014/main" id="{35590F7C-95FE-AAF2-D775-2E66A4E73972}"/>
              </a:ext>
            </a:extLst>
          </p:cNvPr>
          <p:cNvSpPr>
            <a:spLocks noGrp="1"/>
          </p:cNvSpPr>
          <p:nvPr>
            <p:ph idx="1"/>
          </p:nvPr>
        </p:nvSpPr>
        <p:spPr>
          <a:xfrm>
            <a:off x="2399318" y="1555425"/>
            <a:ext cx="7886700" cy="3263504"/>
          </a:xfrm>
        </p:spPr>
        <p:txBody>
          <a:bodyPr>
            <a:normAutofit fontScale="85000" lnSpcReduction="20000"/>
          </a:bodyPr>
          <a:lstStyle/>
          <a:p>
            <a:pPr algn="just"/>
            <a:r>
              <a:rPr lang="en-US" dirty="0">
                <a:solidFill>
                  <a:srgbClr val="0070C0"/>
                </a:solidFill>
              </a:rPr>
              <a:t>Library Preparation </a:t>
            </a:r>
            <a:r>
              <a:rPr lang="en-US" dirty="0"/>
              <a:t>– </a:t>
            </a:r>
          </a:p>
          <a:p>
            <a:pPr marL="428625" indent="-428625" algn="just">
              <a:buAutoNum type="romanLcParenBoth"/>
            </a:pPr>
            <a:r>
              <a:rPr lang="en-US" dirty="0"/>
              <a:t>One important aspect is choosing which population of RNA will be converted to a cDNA library. Using </a:t>
            </a:r>
            <a:r>
              <a:rPr lang="en-US" b="1" dirty="0"/>
              <a:t>total RNA</a:t>
            </a:r>
            <a:r>
              <a:rPr lang="en-US" dirty="0"/>
              <a:t> allows detection of non-coding as well as mRNAs</a:t>
            </a:r>
          </a:p>
          <a:p>
            <a:pPr marL="428625" indent="-428625" algn="just">
              <a:buAutoNum type="romanLcParenBoth"/>
            </a:pPr>
            <a:r>
              <a:rPr lang="en-US" dirty="0"/>
              <a:t>Sequencing can involve </a:t>
            </a:r>
            <a:r>
              <a:rPr lang="en-US" b="1" dirty="0"/>
              <a:t>single-end</a:t>
            </a:r>
            <a:r>
              <a:rPr lang="en-US" dirty="0"/>
              <a:t> (SE) or </a:t>
            </a:r>
            <a:r>
              <a:rPr lang="en-US" b="1" dirty="0"/>
              <a:t>paired-end</a:t>
            </a:r>
            <a:r>
              <a:rPr lang="en-US" dirty="0"/>
              <a:t> (PE) reads. Paired-end sequencing means sequencing both ends of the cDNA fragments and aligning the forward and reverse reads as read pairs. Paired-end reads are preferable for </a:t>
            </a:r>
            <a:r>
              <a:rPr lang="en-US" i="1" dirty="0"/>
              <a:t>de novo</a:t>
            </a:r>
            <a:r>
              <a:rPr lang="en-US" dirty="0"/>
              <a:t> transcript discovery.</a:t>
            </a:r>
          </a:p>
          <a:p>
            <a:pPr marL="0" indent="0" algn="just">
              <a:buNone/>
            </a:pPr>
            <a:endParaRPr lang="en-US" dirty="0"/>
          </a:p>
          <a:p>
            <a:pPr algn="just"/>
            <a:endParaRPr lang="en-US" dirty="0"/>
          </a:p>
          <a:p>
            <a:endParaRPr lang="en-US" dirty="0"/>
          </a:p>
        </p:txBody>
      </p:sp>
      <p:pic>
        <p:nvPicPr>
          <p:cNvPr id="2050" name="Picture 2" descr="Paired-end sequencing and alignment">
            <a:extLst>
              <a:ext uri="{FF2B5EF4-FFF2-40B4-BE49-F238E27FC236}">
                <a16:creationId xmlns:a16="http://schemas.microsoft.com/office/drawing/2014/main" id="{647DA60D-CBCB-A095-78FA-D0D17F2D9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80098"/>
            <a:ext cx="4161604" cy="140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939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A9AD-3C42-860B-2E50-591681F7F5BB}"/>
              </a:ext>
            </a:extLst>
          </p:cNvPr>
          <p:cNvSpPr>
            <a:spLocks noGrp="1"/>
          </p:cNvSpPr>
          <p:nvPr>
            <p:ph type="title"/>
          </p:nvPr>
        </p:nvSpPr>
        <p:spPr/>
        <p:txBody>
          <a:bodyPr>
            <a:normAutofit/>
          </a:bodyPr>
          <a:lstStyle/>
          <a:p>
            <a:pPr algn="ctr"/>
            <a:r>
              <a:rPr lang="en-US" dirty="0">
                <a:solidFill>
                  <a:srgbClr val="FF0000"/>
                </a:solidFill>
                <a:latin typeface="IBM Plex Sans" panose="020B0503050203000203" pitchFamily="34" charset="0"/>
              </a:rPr>
              <a:t>Sequencing Depth or Library Size</a:t>
            </a:r>
            <a:br>
              <a:rPr lang="en-US" dirty="0">
                <a:solidFill>
                  <a:srgbClr val="1A1C1A"/>
                </a:solidFill>
                <a:latin typeface="IBM Plex Sans" panose="020B0503050203000203" pitchFamily="34" charset="0"/>
              </a:rPr>
            </a:br>
            <a:endParaRPr lang="en-US" dirty="0"/>
          </a:p>
        </p:txBody>
      </p:sp>
      <p:sp>
        <p:nvSpPr>
          <p:cNvPr id="3" name="Content Placeholder 2">
            <a:extLst>
              <a:ext uri="{FF2B5EF4-FFF2-40B4-BE49-F238E27FC236}">
                <a16:creationId xmlns:a16="http://schemas.microsoft.com/office/drawing/2014/main" id="{06FDDD76-C124-7C2F-2480-68E81B299F2D}"/>
              </a:ext>
            </a:extLst>
          </p:cNvPr>
          <p:cNvSpPr>
            <a:spLocks noGrp="1"/>
          </p:cNvSpPr>
          <p:nvPr>
            <p:ph idx="1"/>
          </p:nvPr>
        </p:nvSpPr>
        <p:spPr/>
        <p:txBody>
          <a:bodyPr>
            <a:normAutofit/>
          </a:bodyPr>
          <a:lstStyle/>
          <a:p>
            <a:pPr algn="just">
              <a:spcBef>
                <a:spcPts val="1800"/>
              </a:spcBef>
              <a:spcAft>
                <a:spcPts val="900"/>
              </a:spcAft>
              <a:buNone/>
            </a:pPr>
            <a:r>
              <a:rPr lang="en-US" b="0" i="0" dirty="0">
                <a:solidFill>
                  <a:srgbClr val="1A1C1A"/>
                </a:solidFill>
                <a:effectLst/>
                <a:latin typeface="IBM Plex Sans" panose="020B0503050203000203" pitchFamily="34" charset="0"/>
              </a:rPr>
              <a:t>   Sequencing depth or library size refers to the number of sequenced reads for a given sample. As the sample is sequenced to a deeper level, the reads are likely to cover a larger proportion of the genome/transcriptome, allowing more transcripts to be detected with more precise quantification. Optimal sequencing depth depends on the aims of the experiment and on the complexity of the target transcriptome.</a:t>
            </a:r>
          </a:p>
          <a:p>
            <a:endParaRPr lang="en-US" dirty="0"/>
          </a:p>
        </p:txBody>
      </p:sp>
    </p:spTree>
    <p:extLst>
      <p:ext uri="{BB962C8B-B14F-4D97-AF65-F5344CB8AC3E}">
        <p14:creationId xmlns:p14="http://schemas.microsoft.com/office/powerpoint/2010/main" val="1046462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1A47-2EEE-9FB3-E9E3-60AB70B7E5A7}"/>
              </a:ext>
            </a:extLst>
          </p:cNvPr>
          <p:cNvSpPr>
            <a:spLocks noGrp="1"/>
          </p:cNvSpPr>
          <p:nvPr>
            <p:ph type="title"/>
          </p:nvPr>
        </p:nvSpPr>
        <p:spPr/>
        <p:txBody>
          <a:bodyPr/>
          <a:lstStyle/>
          <a:p>
            <a:r>
              <a:rPr lang="en-IN" b="1" dirty="0">
                <a:solidFill>
                  <a:srgbClr val="FF0000"/>
                </a:solidFill>
              </a:rPr>
              <a:t>Procaryotes &amp; Eucaryotes</a:t>
            </a:r>
          </a:p>
        </p:txBody>
      </p:sp>
      <p:sp>
        <p:nvSpPr>
          <p:cNvPr id="3" name="Content Placeholder 2">
            <a:extLst>
              <a:ext uri="{FF2B5EF4-FFF2-40B4-BE49-F238E27FC236}">
                <a16:creationId xmlns:a16="http://schemas.microsoft.com/office/drawing/2014/main" id="{05ADCA72-3094-B04B-FE25-91C4A9BE05B3}"/>
              </a:ext>
            </a:extLst>
          </p:cNvPr>
          <p:cNvSpPr>
            <a:spLocks noGrp="1"/>
          </p:cNvSpPr>
          <p:nvPr>
            <p:ph idx="1"/>
          </p:nvPr>
        </p:nvSpPr>
        <p:spPr/>
        <p:txBody>
          <a:bodyPr/>
          <a:lstStyle/>
          <a:p>
            <a:r>
              <a:rPr lang="en-US" dirty="0"/>
              <a:t>Single-celled organisms like bacteria do not have a nucleus and the DNA just resides in the cell. Such cells are called </a:t>
            </a:r>
            <a:r>
              <a:rPr lang="en-US" dirty="0">
                <a:solidFill>
                  <a:srgbClr val="FF0000"/>
                </a:solidFill>
              </a:rPr>
              <a:t>procaryote</a:t>
            </a:r>
            <a:r>
              <a:rPr lang="en-US" dirty="0"/>
              <a:t>s; </a:t>
            </a:r>
          </a:p>
          <a:p>
            <a:r>
              <a:rPr lang="en-US" dirty="0"/>
              <a:t>higher organisms (worms, insects, plants, mammals,... ) have cells with nucleus and are called </a:t>
            </a:r>
            <a:r>
              <a:rPr lang="en-US" dirty="0">
                <a:solidFill>
                  <a:srgbClr val="FF0000"/>
                </a:solidFill>
              </a:rPr>
              <a:t>eucaryotes</a:t>
            </a:r>
            <a:r>
              <a:rPr lang="en-US" dirty="0"/>
              <a:t>. These have the DNA residing in the nucleus. An exception is the red blood cell which has no nucleus.</a:t>
            </a:r>
            <a:endParaRPr lang="en-IN" dirty="0"/>
          </a:p>
        </p:txBody>
      </p:sp>
    </p:spTree>
    <p:extLst>
      <p:ext uri="{BB962C8B-B14F-4D97-AF65-F5344CB8AC3E}">
        <p14:creationId xmlns:p14="http://schemas.microsoft.com/office/powerpoint/2010/main" val="208766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50CA-C837-CC67-3234-F15AABBB6CB3}"/>
              </a:ext>
            </a:extLst>
          </p:cNvPr>
          <p:cNvSpPr>
            <a:spLocks noGrp="1"/>
          </p:cNvSpPr>
          <p:nvPr>
            <p:ph type="title"/>
          </p:nvPr>
        </p:nvSpPr>
        <p:spPr>
          <a:xfrm>
            <a:off x="2152650" y="972145"/>
            <a:ext cx="7886700" cy="994172"/>
          </a:xfrm>
        </p:spPr>
        <p:txBody>
          <a:bodyPr>
            <a:normAutofit fontScale="90000"/>
          </a:bodyPr>
          <a:lstStyle/>
          <a:p>
            <a:pPr algn="ctr"/>
            <a:r>
              <a:rPr lang="en-US" b="1" dirty="0">
                <a:solidFill>
                  <a:srgbClr val="FF0000"/>
                </a:solidFill>
              </a:rPr>
              <a:t>Number of Replicates</a:t>
            </a:r>
            <a:br>
              <a:rPr lang="en-US" b="1" dirty="0"/>
            </a:br>
            <a:endParaRPr lang="en-US" dirty="0"/>
          </a:p>
        </p:txBody>
      </p:sp>
      <p:sp>
        <p:nvSpPr>
          <p:cNvPr id="3" name="Content Placeholder 2">
            <a:extLst>
              <a:ext uri="{FF2B5EF4-FFF2-40B4-BE49-F238E27FC236}">
                <a16:creationId xmlns:a16="http://schemas.microsoft.com/office/drawing/2014/main" id="{2FD9D4FA-024B-8CC3-D378-9C80CEF03015}"/>
              </a:ext>
            </a:extLst>
          </p:cNvPr>
          <p:cNvSpPr>
            <a:spLocks noGrp="1"/>
          </p:cNvSpPr>
          <p:nvPr>
            <p:ph idx="1"/>
          </p:nvPr>
        </p:nvSpPr>
        <p:spPr>
          <a:xfrm>
            <a:off x="2152650" y="1628179"/>
            <a:ext cx="7886700" cy="3263504"/>
          </a:xfrm>
        </p:spPr>
        <p:txBody>
          <a:bodyPr>
            <a:normAutofit fontScale="62500" lnSpcReduction="20000"/>
          </a:bodyPr>
          <a:lstStyle/>
          <a:p>
            <a:pPr marL="0" indent="0" algn="just">
              <a:buNone/>
            </a:pPr>
            <a:r>
              <a:rPr lang="en-US" dirty="0"/>
              <a:t>The number of replicates in an RNA-seq experiment depends on:</a:t>
            </a:r>
          </a:p>
          <a:p>
            <a:pPr marL="428625" indent="-428625" algn="just">
              <a:buAutoNum type="romanLcParenBoth"/>
            </a:pPr>
            <a:r>
              <a:rPr lang="en-US" dirty="0"/>
              <a:t>Technical variability in the RNA-procedures.</a:t>
            </a:r>
          </a:p>
          <a:p>
            <a:pPr marL="428625" indent="-428625" algn="just">
              <a:buAutoNum type="romanLcParenBoth"/>
            </a:pPr>
            <a:r>
              <a:rPr lang="en-US" dirty="0"/>
              <a:t>Biological variability of the system under study.  Biological replicates are required if inference on the population is to be made, with three biological replicates being the minimum for any inferential analysis.</a:t>
            </a:r>
          </a:p>
          <a:p>
            <a:pPr marL="428625" indent="-428625" algn="just">
              <a:buFont typeface="Arial" panose="020B0604020202020204" pitchFamily="34" charset="0"/>
              <a:buAutoNum type="romanLcParenBoth"/>
            </a:pPr>
            <a:r>
              <a:rPr lang="en-US" dirty="0"/>
              <a:t>Desired statistical power, that is the capacity for detecting statistically significant differences in gene expression between experimental groups.</a:t>
            </a:r>
          </a:p>
          <a:p>
            <a:pPr marL="0" indent="0" algn="just">
              <a:buNone/>
            </a:pPr>
            <a:endParaRPr lang="en-US" dirty="0"/>
          </a:p>
          <a:p>
            <a:pPr marL="0" indent="0" algn="just">
              <a:buNone/>
            </a:pPr>
            <a:endParaRPr lang="en-US" dirty="0"/>
          </a:p>
          <a:p>
            <a:pPr marL="0" indent="0" algn="just">
              <a:buNone/>
            </a:pPr>
            <a:r>
              <a:rPr lang="en-US" dirty="0"/>
              <a:t> </a:t>
            </a:r>
          </a:p>
        </p:txBody>
      </p:sp>
      <p:pic>
        <p:nvPicPr>
          <p:cNvPr id="3076" name="Picture 4" descr="Technical replicates and biological replicates in a RNA-seq experiment">
            <a:extLst>
              <a:ext uri="{FF2B5EF4-FFF2-40B4-BE49-F238E27FC236}">
                <a16:creationId xmlns:a16="http://schemas.microsoft.com/office/drawing/2014/main" id="{BF13653E-ACCE-677F-89C7-3DCCA658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540645"/>
            <a:ext cx="3041320" cy="214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957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25A5-EF5A-699C-D058-C4D869721290}"/>
              </a:ext>
            </a:extLst>
          </p:cNvPr>
          <p:cNvSpPr>
            <a:spLocks noGrp="1"/>
          </p:cNvSpPr>
          <p:nvPr>
            <p:ph type="title"/>
          </p:nvPr>
        </p:nvSpPr>
        <p:spPr/>
        <p:txBody>
          <a:bodyPr>
            <a:normAutofit/>
          </a:bodyPr>
          <a:lstStyle/>
          <a:p>
            <a:pPr algn="ctr"/>
            <a:r>
              <a:rPr lang="en-US" sz="2700" b="1" dirty="0">
                <a:solidFill>
                  <a:srgbClr val="FF0000"/>
                </a:solidFill>
                <a:latin typeface="IBM Plex Sans" panose="020B0503050203000203" pitchFamily="34" charset="0"/>
              </a:rPr>
              <a:t>Library Preparation and Sequencing Approaches</a:t>
            </a:r>
            <a:br>
              <a:rPr lang="en-US" b="1" dirty="0">
                <a:solidFill>
                  <a:srgbClr val="1A1C1A"/>
                </a:solidFill>
                <a:latin typeface="IBM Plex Sans" panose="020B0503050203000203" pitchFamily="34" charset="0"/>
              </a:rPr>
            </a:br>
            <a:endParaRPr lang="en-US" dirty="0"/>
          </a:p>
        </p:txBody>
      </p:sp>
      <p:sp>
        <p:nvSpPr>
          <p:cNvPr id="3" name="Content Placeholder 2">
            <a:extLst>
              <a:ext uri="{FF2B5EF4-FFF2-40B4-BE49-F238E27FC236}">
                <a16:creationId xmlns:a16="http://schemas.microsoft.com/office/drawing/2014/main" id="{EADB9896-8FFE-AFCD-0975-8DB0F074E697}"/>
              </a:ext>
            </a:extLst>
          </p:cNvPr>
          <p:cNvSpPr>
            <a:spLocks noGrp="1"/>
          </p:cNvSpPr>
          <p:nvPr>
            <p:ph idx="1"/>
          </p:nvPr>
        </p:nvSpPr>
        <p:spPr/>
        <p:txBody>
          <a:bodyPr>
            <a:normAutofit lnSpcReduction="10000"/>
          </a:bodyPr>
          <a:lstStyle/>
          <a:p>
            <a:pPr algn="just"/>
            <a:r>
              <a:rPr lang="en-US" b="1" dirty="0"/>
              <a:t>Library preparation</a:t>
            </a:r>
            <a:r>
              <a:rPr lang="en-US" dirty="0"/>
              <a:t>: a population of RNA (total or fractionated such as </a:t>
            </a:r>
            <a:r>
              <a:rPr lang="en-US" dirty="0" err="1"/>
              <a:t>polyA</a:t>
            </a:r>
            <a:r>
              <a:rPr lang="en-US" baseline="30000" dirty="0"/>
              <a:t>+</a:t>
            </a:r>
            <a:r>
              <a:rPr lang="en-US" dirty="0"/>
              <a:t>) is converted to a library of cDNA fragments with adapters (synthetic oligonucleotides of a known sequence) attached to one or both ends. Adapter-ligated cDNA fragments are then amplified in preparation for sequencing.</a:t>
            </a:r>
          </a:p>
          <a:p>
            <a:pPr algn="just"/>
            <a:r>
              <a:rPr lang="en-US" b="1" dirty="0"/>
              <a:t>Sequencing and imaging</a:t>
            </a:r>
            <a:r>
              <a:rPr lang="en-US" dirty="0"/>
              <a:t>: to obtain the nucleic acid sequence from the amplified library, each molecule is sequenced in a high throughput manner to obtain millions of short reads (sequences) from one end (single-end sequencing) or both ends (pair-end sequencing). The sequencing process usually generates millions of short (25-300 bp) reads with associated quality scores as FASTQ files</a:t>
            </a:r>
          </a:p>
        </p:txBody>
      </p:sp>
    </p:spTree>
    <p:extLst>
      <p:ext uri="{BB962C8B-B14F-4D97-AF65-F5344CB8AC3E}">
        <p14:creationId xmlns:p14="http://schemas.microsoft.com/office/powerpoint/2010/main" val="1068308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A8FA-7E53-39E7-DF43-52227477AECA}"/>
              </a:ext>
            </a:extLst>
          </p:cNvPr>
          <p:cNvSpPr>
            <a:spLocks noGrp="1"/>
          </p:cNvSpPr>
          <p:nvPr>
            <p:ph type="title"/>
          </p:nvPr>
        </p:nvSpPr>
        <p:spPr/>
        <p:txBody>
          <a:bodyPr/>
          <a:lstStyle/>
          <a:p>
            <a:pPr algn="ctr"/>
            <a:r>
              <a:rPr lang="en-US" dirty="0">
                <a:solidFill>
                  <a:srgbClr val="FF0000"/>
                </a:solidFill>
              </a:rPr>
              <a:t>FASTQ Format</a:t>
            </a:r>
          </a:p>
        </p:txBody>
      </p:sp>
      <p:pic>
        <p:nvPicPr>
          <p:cNvPr id="4098" name="Picture 2" descr="Fastq format">
            <a:extLst>
              <a:ext uri="{FF2B5EF4-FFF2-40B4-BE49-F238E27FC236}">
                <a16:creationId xmlns:a16="http://schemas.microsoft.com/office/drawing/2014/main" id="{AE24A99D-00A3-853D-4E7F-9703B9DD1C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14729" y="2076254"/>
            <a:ext cx="4362545" cy="334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455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F947-0754-E7C3-E499-BB278640BB78}"/>
              </a:ext>
            </a:extLst>
          </p:cNvPr>
          <p:cNvSpPr>
            <a:spLocks noGrp="1"/>
          </p:cNvSpPr>
          <p:nvPr>
            <p:ph type="title"/>
          </p:nvPr>
        </p:nvSpPr>
        <p:spPr/>
        <p:txBody>
          <a:bodyPr>
            <a:normAutofit/>
          </a:bodyPr>
          <a:lstStyle/>
          <a:p>
            <a:pPr algn="ctr"/>
            <a:r>
              <a:rPr lang="en-US" b="1" dirty="0">
                <a:solidFill>
                  <a:srgbClr val="FF0000"/>
                </a:solidFill>
                <a:latin typeface="IBM Plex Sans" panose="020B0503050203000203" pitchFamily="34" charset="0"/>
              </a:rPr>
              <a:t>Data Analysis</a:t>
            </a:r>
            <a:br>
              <a:rPr lang="en-US" b="1" dirty="0">
                <a:solidFill>
                  <a:srgbClr val="1A1C1A"/>
                </a:solidFill>
                <a:latin typeface="IBM Plex Sans" panose="020B0503050203000203" pitchFamily="34" charset="0"/>
              </a:rPr>
            </a:br>
            <a:endParaRPr lang="en-US" dirty="0"/>
          </a:p>
        </p:txBody>
      </p:sp>
      <p:sp>
        <p:nvSpPr>
          <p:cNvPr id="3" name="Content Placeholder 2">
            <a:extLst>
              <a:ext uri="{FF2B5EF4-FFF2-40B4-BE49-F238E27FC236}">
                <a16:creationId xmlns:a16="http://schemas.microsoft.com/office/drawing/2014/main" id="{0ACBDA20-378D-DDF4-194A-96293CC2FD9D}"/>
              </a:ext>
            </a:extLst>
          </p:cNvPr>
          <p:cNvSpPr>
            <a:spLocks noGrp="1"/>
          </p:cNvSpPr>
          <p:nvPr>
            <p:ph idx="1"/>
          </p:nvPr>
        </p:nvSpPr>
        <p:spPr/>
        <p:txBody>
          <a:bodyPr>
            <a:normAutofit/>
          </a:bodyPr>
          <a:lstStyle/>
          <a:p>
            <a:pPr>
              <a:spcBef>
                <a:spcPts val="1800"/>
              </a:spcBef>
              <a:spcAft>
                <a:spcPts val="900"/>
              </a:spcAft>
              <a:buNone/>
            </a:pPr>
            <a:r>
              <a:rPr lang="en-US" b="0" dirty="0">
                <a:solidFill>
                  <a:srgbClr val="1A1C1A"/>
                </a:solidFill>
                <a:effectLst/>
                <a:latin typeface="IBM Plex Sans" panose="020B0503050203000203" pitchFamily="34" charset="0"/>
              </a:rPr>
              <a:t>   Once sequencing is complete, raw sequence data (FASTQ files) must undergo several analysis steps. The exact methods vary depending on the experiment but include:</a:t>
            </a:r>
          </a:p>
          <a:p>
            <a:pPr>
              <a:buFont typeface="Arial" panose="020B0604020202020204" pitchFamily="34" charset="0"/>
              <a:buChar char="•"/>
            </a:pPr>
            <a:r>
              <a:rPr lang="en-US" b="0" dirty="0">
                <a:solidFill>
                  <a:srgbClr val="1A1C1A"/>
                </a:solidFill>
                <a:effectLst/>
                <a:latin typeface="IBM Plex Sans" panose="020B0503050203000203" pitchFamily="34" charset="0"/>
              </a:rPr>
              <a:t>quality control</a:t>
            </a:r>
          </a:p>
          <a:p>
            <a:pPr>
              <a:buFont typeface="Arial" panose="020B0604020202020204" pitchFamily="34" charset="0"/>
              <a:buChar char="•"/>
            </a:pPr>
            <a:r>
              <a:rPr lang="en-US" b="0" dirty="0">
                <a:solidFill>
                  <a:srgbClr val="1A1C1A"/>
                </a:solidFill>
                <a:effectLst/>
                <a:latin typeface="IBM Plex Sans" panose="020B0503050203000203" pitchFamily="34" charset="0"/>
              </a:rPr>
              <a:t>read alignment (with or without a reference genome)</a:t>
            </a:r>
          </a:p>
          <a:p>
            <a:pPr>
              <a:buFont typeface="Arial" panose="020B0604020202020204" pitchFamily="34" charset="0"/>
              <a:buChar char="•"/>
            </a:pPr>
            <a:r>
              <a:rPr lang="en-US" b="0" dirty="0">
                <a:solidFill>
                  <a:srgbClr val="1A1C1A"/>
                </a:solidFill>
                <a:effectLst/>
                <a:latin typeface="IBM Plex Sans" panose="020B0503050203000203" pitchFamily="34" charset="0"/>
              </a:rPr>
              <a:t>quantification of gene and transcript expression</a:t>
            </a:r>
          </a:p>
          <a:p>
            <a:pPr>
              <a:buFont typeface="Arial" panose="020B0604020202020204" pitchFamily="34" charset="0"/>
              <a:buChar char="•"/>
            </a:pPr>
            <a:r>
              <a:rPr lang="en-US" b="0" dirty="0">
                <a:solidFill>
                  <a:srgbClr val="1A1C1A"/>
                </a:solidFill>
                <a:effectLst/>
                <a:latin typeface="IBM Plex Sans" panose="020B0503050203000203" pitchFamily="34" charset="0"/>
              </a:rPr>
              <a:t>and detection of differentially expressed genes</a:t>
            </a:r>
          </a:p>
          <a:p>
            <a:endParaRPr lang="en-US" dirty="0"/>
          </a:p>
        </p:txBody>
      </p:sp>
    </p:spTree>
    <p:extLst>
      <p:ext uri="{BB962C8B-B14F-4D97-AF65-F5344CB8AC3E}">
        <p14:creationId xmlns:p14="http://schemas.microsoft.com/office/powerpoint/2010/main" val="38432421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09F4-1F30-7F27-66D8-CC63EBEB486F}"/>
              </a:ext>
            </a:extLst>
          </p:cNvPr>
          <p:cNvSpPr>
            <a:spLocks noGrp="1"/>
          </p:cNvSpPr>
          <p:nvPr>
            <p:ph type="title"/>
          </p:nvPr>
        </p:nvSpPr>
        <p:spPr/>
        <p:txBody>
          <a:bodyPr>
            <a:normAutofit/>
          </a:bodyPr>
          <a:lstStyle/>
          <a:p>
            <a:pPr algn="ctr"/>
            <a:r>
              <a:rPr lang="en-US" b="1" dirty="0">
                <a:solidFill>
                  <a:srgbClr val="FF0000"/>
                </a:solidFill>
                <a:latin typeface="IBM Plex Sans" panose="020B0503050203000203" pitchFamily="34" charset="0"/>
              </a:rPr>
              <a:t>Quality Control</a:t>
            </a:r>
            <a:br>
              <a:rPr lang="en-US" b="1" dirty="0">
                <a:solidFill>
                  <a:srgbClr val="1A1C1A"/>
                </a:solidFill>
                <a:latin typeface="IBM Plex Sans" panose="020B0503050203000203" pitchFamily="34" charset="0"/>
              </a:rPr>
            </a:br>
            <a:endParaRPr lang="en-US" dirty="0"/>
          </a:p>
        </p:txBody>
      </p:sp>
      <p:sp>
        <p:nvSpPr>
          <p:cNvPr id="3" name="Content Placeholder 2">
            <a:extLst>
              <a:ext uri="{FF2B5EF4-FFF2-40B4-BE49-F238E27FC236}">
                <a16:creationId xmlns:a16="http://schemas.microsoft.com/office/drawing/2014/main" id="{AE2B13E8-1279-E43E-5AB6-CB3182AF2DC8}"/>
              </a:ext>
            </a:extLst>
          </p:cNvPr>
          <p:cNvSpPr>
            <a:spLocks noGrp="1"/>
          </p:cNvSpPr>
          <p:nvPr>
            <p:ph idx="1"/>
          </p:nvPr>
        </p:nvSpPr>
        <p:spPr/>
        <p:txBody>
          <a:bodyPr>
            <a:normAutofit/>
          </a:bodyPr>
          <a:lstStyle/>
          <a:p>
            <a:pPr>
              <a:spcBef>
                <a:spcPts val="1800"/>
              </a:spcBef>
              <a:spcAft>
                <a:spcPts val="900"/>
              </a:spcAft>
              <a:buNone/>
            </a:pPr>
            <a:r>
              <a:rPr lang="en-US" b="0" dirty="0">
                <a:solidFill>
                  <a:srgbClr val="1A1C1A"/>
                </a:solidFill>
                <a:effectLst/>
                <a:latin typeface="IBM Plex Sans" panose="020B0503050203000203" pitchFamily="34" charset="0"/>
              </a:rPr>
              <a:t>This step involves pre-processing the data to remove:</a:t>
            </a:r>
          </a:p>
          <a:p>
            <a:pPr>
              <a:buFont typeface="Arial" panose="020B0604020202020204" pitchFamily="34" charset="0"/>
              <a:buChar char="•"/>
            </a:pPr>
            <a:r>
              <a:rPr lang="en-US" b="0" dirty="0">
                <a:solidFill>
                  <a:srgbClr val="1A1C1A"/>
                </a:solidFill>
                <a:effectLst/>
                <a:latin typeface="IBM Plex Sans" panose="020B0503050203000203" pitchFamily="34" charset="0"/>
              </a:rPr>
              <a:t>adapter sequences (adapter trimming)</a:t>
            </a:r>
          </a:p>
          <a:p>
            <a:pPr>
              <a:buFont typeface="Arial" panose="020B0604020202020204" pitchFamily="34" charset="0"/>
              <a:buChar char="•"/>
            </a:pPr>
            <a:r>
              <a:rPr lang="en-US" b="0" dirty="0">
                <a:solidFill>
                  <a:srgbClr val="1A1C1A"/>
                </a:solidFill>
                <a:effectLst/>
                <a:latin typeface="IBM Plex Sans" panose="020B0503050203000203" pitchFamily="34" charset="0"/>
              </a:rPr>
              <a:t>low-quality reads</a:t>
            </a:r>
          </a:p>
          <a:p>
            <a:pPr>
              <a:buFont typeface="Arial" panose="020B0604020202020204" pitchFamily="34" charset="0"/>
              <a:buChar char="•"/>
            </a:pPr>
            <a:r>
              <a:rPr lang="en-US" b="0" dirty="0">
                <a:solidFill>
                  <a:srgbClr val="1A1C1A"/>
                </a:solidFill>
                <a:effectLst/>
                <a:latin typeface="IBM Plex Sans" panose="020B0503050203000203" pitchFamily="34" charset="0"/>
              </a:rPr>
              <a:t>uncalled bases</a:t>
            </a:r>
          </a:p>
          <a:p>
            <a:pPr>
              <a:buFont typeface="Arial" panose="020B0604020202020204" pitchFamily="34" charset="0"/>
              <a:buChar char="•"/>
            </a:pPr>
            <a:r>
              <a:rPr lang="en-US" b="0" dirty="0">
                <a:solidFill>
                  <a:srgbClr val="1A1C1A"/>
                </a:solidFill>
                <a:effectLst/>
                <a:latin typeface="IBM Plex Sans" panose="020B0503050203000203" pitchFamily="34" charset="0"/>
              </a:rPr>
              <a:t>and to filter out contaminants (sequences which don’t derive from the source organism). It is important to check that sequence quality is similar for all samples and discard outliers</a:t>
            </a:r>
          </a:p>
          <a:p>
            <a:pPr>
              <a:spcBef>
                <a:spcPts val="1800"/>
              </a:spcBef>
              <a:spcAft>
                <a:spcPts val="900"/>
              </a:spcAft>
              <a:buNone/>
            </a:pPr>
            <a:r>
              <a:rPr lang="en-US" b="0" u="none" strike="noStrike" dirty="0" err="1">
                <a:solidFill>
                  <a:srgbClr val="3B6FB6"/>
                </a:solidFill>
                <a:effectLst/>
                <a:latin typeface="IBM Plex Sans" panose="020B0503050203000203" pitchFamily="34" charset="0"/>
                <a:hlinkClick r:id="rId2"/>
              </a:rPr>
              <a:t>FastQC</a:t>
            </a:r>
            <a:r>
              <a:rPr lang="en-US" b="0" dirty="0">
                <a:solidFill>
                  <a:srgbClr val="1A1C1A"/>
                </a:solidFill>
                <a:effectLst/>
                <a:latin typeface="IBM Plex Sans" panose="020B0503050203000203" pitchFamily="34" charset="0"/>
              </a:rPr>
              <a:t> is a popular tool to perform quality assessment.</a:t>
            </a:r>
          </a:p>
          <a:p>
            <a:endParaRPr lang="en-US" dirty="0"/>
          </a:p>
        </p:txBody>
      </p:sp>
    </p:spTree>
    <p:extLst>
      <p:ext uri="{BB962C8B-B14F-4D97-AF65-F5344CB8AC3E}">
        <p14:creationId xmlns:p14="http://schemas.microsoft.com/office/powerpoint/2010/main" val="18843204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0E0C-E6C7-C8CF-210C-72302E086880}"/>
              </a:ext>
            </a:extLst>
          </p:cNvPr>
          <p:cNvSpPr>
            <a:spLocks noGrp="1"/>
          </p:cNvSpPr>
          <p:nvPr>
            <p:ph type="title"/>
          </p:nvPr>
        </p:nvSpPr>
        <p:spPr/>
        <p:txBody>
          <a:bodyPr>
            <a:normAutofit/>
          </a:bodyPr>
          <a:lstStyle/>
          <a:p>
            <a:pPr algn="ctr"/>
            <a:r>
              <a:rPr lang="en-US" b="1" dirty="0">
                <a:solidFill>
                  <a:srgbClr val="FF0000"/>
                </a:solidFill>
              </a:rPr>
              <a:t>Read Mapping or Alignment</a:t>
            </a:r>
            <a:br>
              <a:rPr lang="en-US" b="1" dirty="0"/>
            </a:br>
            <a:endParaRPr lang="en-US" dirty="0"/>
          </a:p>
        </p:txBody>
      </p:sp>
      <p:sp>
        <p:nvSpPr>
          <p:cNvPr id="3" name="Content Placeholder 2">
            <a:extLst>
              <a:ext uri="{FF2B5EF4-FFF2-40B4-BE49-F238E27FC236}">
                <a16:creationId xmlns:a16="http://schemas.microsoft.com/office/drawing/2014/main" id="{2D1516EA-4B96-B022-42EA-25E0A468A0F9}"/>
              </a:ext>
            </a:extLst>
          </p:cNvPr>
          <p:cNvSpPr>
            <a:spLocks noGrp="1"/>
          </p:cNvSpPr>
          <p:nvPr>
            <p:ph idx="1"/>
          </p:nvPr>
        </p:nvSpPr>
        <p:spPr/>
        <p:txBody>
          <a:bodyPr>
            <a:normAutofit/>
          </a:bodyPr>
          <a:lstStyle/>
          <a:p>
            <a:r>
              <a:rPr lang="en-US" dirty="0"/>
              <a:t>When studying an organism with a reference genome, it is possible to infer which transcripts are expressed by mapping the reads to the reference genome (</a:t>
            </a:r>
            <a:r>
              <a:rPr lang="en-US" b="1" dirty="0"/>
              <a:t>genome mapping</a:t>
            </a:r>
            <a:r>
              <a:rPr lang="en-US" dirty="0"/>
              <a:t>) or transcriptome (</a:t>
            </a:r>
            <a:r>
              <a:rPr lang="en-US" b="1" dirty="0"/>
              <a:t>transcriptome mapping</a:t>
            </a:r>
            <a:r>
              <a:rPr lang="en-US" dirty="0"/>
              <a:t>).</a:t>
            </a:r>
          </a:p>
          <a:p>
            <a:r>
              <a:rPr lang="en-US" dirty="0"/>
              <a:t>When working on an organism without a reference genome, reads need to be assembled first into longer contigs (</a:t>
            </a:r>
            <a:r>
              <a:rPr lang="en-US" b="1" i="1" dirty="0"/>
              <a:t>de novo</a:t>
            </a:r>
            <a:r>
              <a:rPr lang="en-US" b="1" dirty="0"/>
              <a:t> assembly</a:t>
            </a:r>
            <a:r>
              <a:rPr lang="en-US" dirty="0"/>
              <a:t>). These contigs can then be considered as the expressed transcriptome to which reads are re-mapped for quantification.</a:t>
            </a:r>
          </a:p>
          <a:p>
            <a:endParaRPr lang="en-US" dirty="0"/>
          </a:p>
        </p:txBody>
      </p:sp>
    </p:spTree>
    <p:extLst>
      <p:ext uri="{BB962C8B-B14F-4D97-AF65-F5344CB8AC3E}">
        <p14:creationId xmlns:p14="http://schemas.microsoft.com/office/powerpoint/2010/main" val="19957047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A8BC-89A5-0110-24B7-EE37DE14821B}"/>
              </a:ext>
            </a:extLst>
          </p:cNvPr>
          <p:cNvSpPr>
            <a:spLocks noGrp="1"/>
          </p:cNvSpPr>
          <p:nvPr>
            <p:ph type="title"/>
          </p:nvPr>
        </p:nvSpPr>
        <p:spPr>
          <a:xfrm>
            <a:off x="2030428" y="995293"/>
            <a:ext cx="7886700" cy="994172"/>
          </a:xfrm>
        </p:spPr>
        <p:txBody>
          <a:bodyPr>
            <a:normAutofit/>
          </a:bodyPr>
          <a:lstStyle/>
          <a:p>
            <a:pPr algn="ctr"/>
            <a:r>
              <a:rPr lang="en-US" sz="3000" dirty="0">
                <a:solidFill>
                  <a:srgbClr val="FF0000"/>
                </a:solidFill>
              </a:rPr>
              <a:t>Mapping reads to a reference or de novo assembly</a:t>
            </a:r>
          </a:p>
        </p:txBody>
      </p:sp>
      <p:pic>
        <p:nvPicPr>
          <p:cNvPr id="5122" name="Picture 2" descr="Mapping reads to a reference or de novo assembly">
            <a:extLst>
              <a:ext uri="{FF2B5EF4-FFF2-40B4-BE49-F238E27FC236}">
                <a16:creationId xmlns:a16="http://schemas.microsoft.com/office/drawing/2014/main" id="{4EA0CFA6-559B-A6EA-598F-E0D41CAB01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13561" y="3437198"/>
            <a:ext cx="3225863" cy="2428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5183DF-B97C-E9DA-E3E2-BCF2FD312011}"/>
              </a:ext>
            </a:extLst>
          </p:cNvPr>
          <p:cNvSpPr txBox="1"/>
          <p:nvPr/>
        </p:nvSpPr>
        <p:spPr>
          <a:xfrm>
            <a:off x="1847096" y="1853664"/>
            <a:ext cx="7179397" cy="2723823"/>
          </a:xfrm>
          <a:prstGeom prst="rect">
            <a:avLst/>
          </a:prstGeom>
          <a:noFill/>
        </p:spPr>
        <p:txBody>
          <a:bodyPr wrap="square">
            <a:spAutoFit/>
          </a:bodyPr>
          <a:lstStyle/>
          <a:p>
            <a:pPr>
              <a:spcBef>
                <a:spcPts val="1800"/>
              </a:spcBef>
              <a:spcAft>
                <a:spcPts val="900"/>
              </a:spcAft>
            </a:pPr>
            <a:r>
              <a:rPr lang="en-US" sz="1350" b="1" dirty="0">
                <a:solidFill>
                  <a:srgbClr val="0070C0"/>
                </a:solidFill>
                <a:latin typeface="IBM Plex Sans" panose="020B0503050203000203" pitchFamily="34" charset="0"/>
              </a:rPr>
              <a:t>Alignment tools</a:t>
            </a:r>
          </a:p>
          <a:p>
            <a:pPr>
              <a:spcBef>
                <a:spcPts val="1800"/>
              </a:spcBef>
              <a:spcAft>
                <a:spcPts val="900"/>
              </a:spcAft>
            </a:pPr>
            <a:r>
              <a:rPr lang="en-US" sz="1350" dirty="0">
                <a:solidFill>
                  <a:srgbClr val="1A1C1A"/>
                </a:solidFill>
                <a:latin typeface="IBM Plex Sans" panose="020B0503050203000203" pitchFamily="34" charset="0"/>
              </a:rPr>
              <a:t>There are many bioinformatics tools available to perform the alignment of short reads. One of the first popular RNA-seq mappers was </a:t>
            </a:r>
            <a:r>
              <a:rPr lang="en-US" sz="1350" dirty="0" err="1">
                <a:solidFill>
                  <a:srgbClr val="3B6FB6"/>
                </a:solidFill>
                <a:latin typeface="IBM Plex Sans" panose="020B0503050203000203" pitchFamily="34" charset="0"/>
                <a:hlinkClick r:id="rId3"/>
              </a:rPr>
              <a:t>TopHat</a:t>
            </a:r>
            <a:r>
              <a:rPr lang="en-US" sz="1350" dirty="0">
                <a:solidFill>
                  <a:srgbClr val="3B6FB6"/>
                </a:solidFill>
                <a:latin typeface="IBM Plex Sans" panose="020B0503050203000203" pitchFamily="34" charset="0"/>
              </a:rPr>
              <a:t>. </a:t>
            </a:r>
          </a:p>
          <a:p>
            <a:pPr>
              <a:spcBef>
                <a:spcPts val="1800"/>
              </a:spcBef>
              <a:spcAft>
                <a:spcPts val="900"/>
              </a:spcAft>
            </a:pPr>
            <a:r>
              <a:rPr lang="en-US" sz="1350" dirty="0" err="1">
                <a:hlinkClick r:id="rId4"/>
              </a:rPr>
              <a:t>TopHat</a:t>
            </a:r>
            <a:r>
              <a:rPr lang="en-US" sz="1350" dirty="0">
                <a:hlinkClick r:id="rId4"/>
              </a:rPr>
              <a:t> has now been superseded</a:t>
            </a:r>
            <a:r>
              <a:rPr lang="en-US" sz="1350" dirty="0"/>
              <a:t> by </a:t>
            </a:r>
            <a:r>
              <a:rPr lang="en-US" sz="1350" u="sng" dirty="0">
                <a:hlinkClick r:id="rId5"/>
              </a:rPr>
              <a:t>HISAT2</a:t>
            </a:r>
            <a:endParaRPr lang="en-US" sz="1350" u="sng" dirty="0"/>
          </a:p>
          <a:p>
            <a:pPr>
              <a:spcBef>
                <a:spcPts val="1800"/>
              </a:spcBef>
              <a:spcAft>
                <a:spcPts val="900"/>
              </a:spcAft>
            </a:pPr>
            <a:r>
              <a:rPr lang="en-US" sz="1350" dirty="0"/>
              <a:t>Tools such as </a:t>
            </a:r>
            <a:r>
              <a:rPr lang="en-US" sz="1350" dirty="0">
                <a:hlinkClick r:id="rId6"/>
              </a:rPr>
              <a:t>Picard</a:t>
            </a:r>
            <a:r>
              <a:rPr lang="en-US" sz="1350" dirty="0"/>
              <a:t> or </a:t>
            </a:r>
            <a:r>
              <a:rPr lang="en-US" sz="1350" dirty="0" err="1">
                <a:hlinkClick r:id="rId7"/>
              </a:rPr>
              <a:t>MultiQC</a:t>
            </a:r>
            <a:r>
              <a:rPr lang="en-US" sz="1350" dirty="0"/>
              <a:t> can be used for quality control in mapping.</a:t>
            </a:r>
            <a:endParaRPr lang="en-US" sz="1350" dirty="0">
              <a:solidFill>
                <a:srgbClr val="3B6FB6"/>
              </a:solidFill>
              <a:latin typeface="IBM Plex Sans" panose="020B0503050203000203" pitchFamily="34" charset="0"/>
            </a:endParaRPr>
          </a:p>
          <a:p>
            <a:pPr>
              <a:spcBef>
                <a:spcPts val="1800"/>
              </a:spcBef>
              <a:spcAft>
                <a:spcPts val="900"/>
              </a:spcAft>
            </a:pPr>
            <a:endParaRPr lang="en-US" sz="1350" dirty="0">
              <a:solidFill>
                <a:srgbClr val="1A1C1A"/>
              </a:solidFill>
              <a:latin typeface="IBM Plex Sans" panose="020B0503050203000203" pitchFamily="34" charset="0"/>
            </a:endParaRPr>
          </a:p>
        </p:txBody>
      </p:sp>
    </p:spTree>
    <p:extLst>
      <p:ext uri="{BB962C8B-B14F-4D97-AF65-F5344CB8AC3E}">
        <p14:creationId xmlns:p14="http://schemas.microsoft.com/office/powerpoint/2010/main" val="1189226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BD3D-209D-3174-5359-AE6EE462A833}"/>
              </a:ext>
            </a:extLst>
          </p:cNvPr>
          <p:cNvSpPr>
            <a:spLocks noGrp="1"/>
          </p:cNvSpPr>
          <p:nvPr>
            <p:ph type="title"/>
          </p:nvPr>
        </p:nvSpPr>
        <p:spPr/>
        <p:txBody>
          <a:bodyPr>
            <a:normAutofit/>
          </a:bodyPr>
          <a:lstStyle/>
          <a:p>
            <a:pPr algn="ctr"/>
            <a:r>
              <a:rPr lang="en-US" b="1" dirty="0">
                <a:solidFill>
                  <a:srgbClr val="FF0000"/>
                </a:solidFill>
              </a:rPr>
              <a:t>Quantification</a:t>
            </a:r>
            <a:br>
              <a:rPr lang="en-US" b="1" dirty="0"/>
            </a:br>
            <a:endParaRPr lang="en-US" dirty="0"/>
          </a:p>
        </p:txBody>
      </p:sp>
      <p:sp>
        <p:nvSpPr>
          <p:cNvPr id="3" name="Content Placeholder 2">
            <a:extLst>
              <a:ext uri="{FF2B5EF4-FFF2-40B4-BE49-F238E27FC236}">
                <a16:creationId xmlns:a16="http://schemas.microsoft.com/office/drawing/2014/main" id="{6325BCD3-8A80-D080-AAAA-4A4D8447ADC5}"/>
              </a:ext>
            </a:extLst>
          </p:cNvPr>
          <p:cNvSpPr>
            <a:spLocks noGrp="1"/>
          </p:cNvSpPr>
          <p:nvPr>
            <p:ph idx="1"/>
          </p:nvPr>
        </p:nvSpPr>
        <p:spPr/>
        <p:txBody>
          <a:bodyPr>
            <a:normAutofit/>
          </a:bodyPr>
          <a:lstStyle/>
          <a:p>
            <a:r>
              <a:rPr lang="en-US" sz="1800" dirty="0"/>
              <a:t>The simplest approach to quantifying gene expression by RNA-seq is to count the number of reads that map (i.e. align) to each gene (read count) using programs such as </a:t>
            </a:r>
            <a:r>
              <a:rPr lang="en-US" sz="1800" dirty="0" err="1">
                <a:hlinkClick r:id="rId2"/>
              </a:rPr>
              <a:t>HTSeqcount</a:t>
            </a:r>
            <a:r>
              <a:rPr lang="en-US" sz="1800" dirty="0"/>
              <a:t> or </a:t>
            </a:r>
            <a:r>
              <a:rPr lang="en-US" sz="1800" dirty="0" err="1">
                <a:hlinkClick r:id="rId3"/>
              </a:rPr>
              <a:t>featureCounts</a:t>
            </a:r>
            <a:r>
              <a:rPr lang="en-US" sz="1800" dirty="0"/>
              <a:t>.</a:t>
            </a:r>
          </a:p>
          <a:p>
            <a:pPr algn="just"/>
            <a:r>
              <a:rPr lang="en-US" sz="1800" dirty="0"/>
              <a:t>Raw read counts are affected by factors such as transcript length (longer transcripts have higher read counts, at the same expression level) and total number of reads. Thus, if we want to compare expression levels between samples, we need to </a:t>
            </a:r>
            <a:r>
              <a:rPr lang="en-US" sz="1800" dirty="0" err="1"/>
              <a:t>normalise</a:t>
            </a:r>
            <a:r>
              <a:rPr lang="en-US" sz="1800" dirty="0"/>
              <a:t> the raw read counts. </a:t>
            </a:r>
          </a:p>
          <a:p>
            <a:pPr algn="just"/>
            <a:r>
              <a:rPr lang="en-US" sz="1800" dirty="0"/>
              <a:t>The measure </a:t>
            </a:r>
            <a:r>
              <a:rPr lang="en-US" sz="1800" b="1" dirty="0"/>
              <a:t>RPKM</a:t>
            </a:r>
            <a:r>
              <a:rPr lang="en-US" sz="1800" dirty="0"/>
              <a:t> (reads per kilobase of exon model per million reads) and its derivative </a:t>
            </a:r>
            <a:r>
              <a:rPr lang="en-US" sz="1800" b="1" dirty="0"/>
              <a:t>TPM</a:t>
            </a:r>
            <a:r>
              <a:rPr lang="en-US" sz="1800" dirty="0"/>
              <a:t> (transcripts per million) account for both gene length and library size effects.</a:t>
            </a:r>
          </a:p>
        </p:txBody>
      </p:sp>
    </p:spTree>
    <p:extLst>
      <p:ext uri="{BB962C8B-B14F-4D97-AF65-F5344CB8AC3E}">
        <p14:creationId xmlns:p14="http://schemas.microsoft.com/office/powerpoint/2010/main" val="3169581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A372-7CFB-81E7-8D35-DE76F7DBE4CC}"/>
              </a:ext>
            </a:extLst>
          </p:cNvPr>
          <p:cNvSpPr>
            <a:spLocks noGrp="1"/>
          </p:cNvSpPr>
          <p:nvPr>
            <p:ph type="title"/>
          </p:nvPr>
        </p:nvSpPr>
        <p:spPr>
          <a:xfrm>
            <a:off x="2152649" y="757639"/>
            <a:ext cx="7886700" cy="994172"/>
          </a:xfrm>
        </p:spPr>
        <p:txBody>
          <a:bodyPr/>
          <a:lstStyle/>
          <a:p>
            <a:pPr algn="ctr"/>
            <a:r>
              <a:rPr lang="en-US" sz="3300" b="1" dirty="0">
                <a:solidFill>
                  <a:srgbClr val="FF0000"/>
                </a:solidFill>
                <a:latin typeface="Aptos Display" panose="02110004020202020204"/>
              </a:rPr>
              <a:t>Quantification</a:t>
            </a:r>
            <a:endParaRPr lang="en-US" dirty="0"/>
          </a:p>
        </p:txBody>
      </p:sp>
      <p:pic>
        <p:nvPicPr>
          <p:cNvPr id="4" name="Content Placeholder 3">
            <a:extLst>
              <a:ext uri="{FF2B5EF4-FFF2-40B4-BE49-F238E27FC236}">
                <a16:creationId xmlns:a16="http://schemas.microsoft.com/office/drawing/2014/main" id="{531211DB-2E93-82AA-8E22-D9C08A9699B9}"/>
              </a:ext>
            </a:extLst>
          </p:cNvPr>
          <p:cNvPicPr>
            <a:picLocks noGrp="1" noChangeAspect="1"/>
          </p:cNvPicPr>
          <p:nvPr>
            <p:ph idx="1"/>
          </p:nvPr>
        </p:nvPicPr>
        <p:blipFill>
          <a:blip r:embed="rId2"/>
          <a:stretch>
            <a:fillRect/>
          </a:stretch>
        </p:blipFill>
        <p:spPr>
          <a:xfrm>
            <a:off x="3881990" y="1751810"/>
            <a:ext cx="4428023" cy="3738162"/>
          </a:xfrm>
          <a:prstGeom prst="rect">
            <a:avLst/>
          </a:prstGeom>
        </p:spPr>
      </p:pic>
    </p:spTree>
    <p:extLst>
      <p:ext uri="{BB962C8B-B14F-4D97-AF65-F5344CB8AC3E}">
        <p14:creationId xmlns:p14="http://schemas.microsoft.com/office/powerpoint/2010/main" val="13976161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67186-5C2B-D211-FCD0-19D0AABAFF22}"/>
              </a:ext>
            </a:extLst>
          </p:cNvPr>
          <p:cNvSpPr>
            <a:spLocks noGrp="1"/>
          </p:cNvSpPr>
          <p:nvPr>
            <p:ph type="title"/>
          </p:nvPr>
        </p:nvSpPr>
        <p:spPr>
          <a:xfrm>
            <a:off x="2152650" y="798379"/>
            <a:ext cx="7886700" cy="994172"/>
          </a:xfrm>
        </p:spPr>
        <p:txBody>
          <a:bodyPr/>
          <a:lstStyle/>
          <a:p>
            <a:pPr algn="ctr"/>
            <a:r>
              <a:rPr lang="en-US" b="1" dirty="0">
                <a:solidFill>
                  <a:srgbClr val="FF0000"/>
                </a:solidFill>
              </a:rPr>
              <a:t>Quantification (RPKM)</a:t>
            </a:r>
            <a:endParaRPr lang="en-US" dirty="0"/>
          </a:p>
        </p:txBody>
      </p:sp>
      <p:pic>
        <p:nvPicPr>
          <p:cNvPr id="8" name="Content Placeholder 7">
            <a:extLst>
              <a:ext uri="{FF2B5EF4-FFF2-40B4-BE49-F238E27FC236}">
                <a16:creationId xmlns:a16="http://schemas.microsoft.com/office/drawing/2014/main" id="{F5D3A4EE-B28C-98CE-D1DA-36E2DC5FB6B9}"/>
              </a:ext>
            </a:extLst>
          </p:cNvPr>
          <p:cNvPicPr>
            <a:picLocks noGrp="1" noChangeAspect="1"/>
          </p:cNvPicPr>
          <p:nvPr>
            <p:ph idx="1"/>
          </p:nvPr>
        </p:nvPicPr>
        <p:blipFill>
          <a:blip r:embed="rId2"/>
          <a:stretch>
            <a:fillRect/>
          </a:stretch>
        </p:blipFill>
        <p:spPr>
          <a:xfrm>
            <a:off x="4233251" y="1528473"/>
            <a:ext cx="3476531" cy="4348109"/>
          </a:xfrm>
          <a:prstGeom prst="rect">
            <a:avLst/>
          </a:prstGeom>
        </p:spPr>
      </p:pic>
    </p:spTree>
    <p:extLst>
      <p:ext uri="{BB962C8B-B14F-4D97-AF65-F5344CB8AC3E}">
        <p14:creationId xmlns:p14="http://schemas.microsoft.com/office/powerpoint/2010/main" val="249830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133600" y="304801"/>
            <a:ext cx="8305800" cy="569118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06F41AC2-711C-4DA1-9C41-FBBF83331B3F}" type="slidenum">
              <a:rPr lang="en-US" smtClean="0"/>
              <a:pPr>
                <a:defRPr/>
              </a:pPr>
              <a:t>15</a:t>
            </a:fld>
            <a:endParaRPr lang="en-US"/>
          </a:p>
        </p:txBody>
      </p:sp>
      <p:sp>
        <p:nvSpPr>
          <p:cNvPr id="4" name="Footer Placeholder 3"/>
          <p:cNvSpPr>
            <a:spLocks noGrp="1"/>
          </p:cNvSpPr>
          <p:nvPr>
            <p:ph type="ftr" sz="quarter" idx="11"/>
          </p:nvPr>
        </p:nvSpPr>
        <p:spPr>
          <a:xfrm>
            <a:off x="7315200" y="6356351"/>
            <a:ext cx="2590800" cy="365125"/>
          </a:xfrm>
        </p:spPr>
        <p:txBody>
          <a:bodyPr/>
          <a:lstStyle/>
          <a:p>
            <a:pPr>
              <a:defRPr/>
            </a:pPr>
            <a:r>
              <a:rPr lang="en-US" dirty="0" err="1"/>
              <a:t>Dr.S.N.Sharma</a:t>
            </a:r>
            <a:r>
              <a:rPr lang="en-US" dirty="0"/>
              <a:t>, S.A.T.I., </a:t>
            </a:r>
            <a:r>
              <a:rPr lang="en-US" dirty="0" err="1"/>
              <a:t>Vidisha</a:t>
            </a:r>
            <a:endParaRPr lang="en-US" dirty="0"/>
          </a:p>
        </p:txBody>
      </p:sp>
    </p:spTree>
    <p:extLst>
      <p:ext uri="{BB962C8B-B14F-4D97-AF65-F5344CB8AC3E}">
        <p14:creationId xmlns:p14="http://schemas.microsoft.com/office/powerpoint/2010/main" val="34090680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8260-85FB-20F9-6E72-C045AE5D03A4}"/>
              </a:ext>
            </a:extLst>
          </p:cNvPr>
          <p:cNvSpPr>
            <a:spLocks noGrp="1"/>
          </p:cNvSpPr>
          <p:nvPr>
            <p:ph type="title"/>
          </p:nvPr>
        </p:nvSpPr>
        <p:spPr>
          <a:xfrm>
            <a:off x="2152650" y="811352"/>
            <a:ext cx="7886700" cy="994172"/>
          </a:xfrm>
        </p:spPr>
        <p:txBody>
          <a:bodyPr/>
          <a:lstStyle/>
          <a:p>
            <a:pPr algn="ctr"/>
            <a:r>
              <a:rPr lang="en-US" b="1" dirty="0">
                <a:solidFill>
                  <a:srgbClr val="FF0000"/>
                </a:solidFill>
              </a:rPr>
              <a:t>Quantification (TPM)</a:t>
            </a:r>
            <a:endParaRPr lang="en-US" dirty="0"/>
          </a:p>
        </p:txBody>
      </p:sp>
      <p:pic>
        <p:nvPicPr>
          <p:cNvPr id="8" name="Content Placeholder 7">
            <a:extLst>
              <a:ext uri="{FF2B5EF4-FFF2-40B4-BE49-F238E27FC236}">
                <a16:creationId xmlns:a16="http://schemas.microsoft.com/office/drawing/2014/main" id="{67D1BD13-2CFC-21B6-3184-61BF682C3A0A}"/>
              </a:ext>
            </a:extLst>
          </p:cNvPr>
          <p:cNvPicPr>
            <a:picLocks noGrp="1" noChangeAspect="1"/>
          </p:cNvPicPr>
          <p:nvPr>
            <p:ph idx="1"/>
          </p:nvPr>
        </p:nvPicPr>
        <p:blipFill>
          <a:blip r:embed="rId2"/>
          <a:stretch>
            <a:fillRect/>
          </a:stretch>
        </p:blipFill>
        <p:spPr>
          <a:xfrm>
            <a:off x="4309428" y="1610952"/>
            <a:ext cx="3083810" cy="3879021"/>
          </a:xfrm>
          <a:prstGeom prst="rect">
            <a:avLst/>
          </a:prstGeom>
        </p:spPr>
      </p:pic>
    </p:spTree>
    <p:extLst>
      <p:ext uri="{BB962C8B-B14F-4D97-AF65-F5344CB8AC3E}">
        <p14:creationId xmlns:p14="http://schemas.microsoft.com/office/powerpoint/2010/main" val="37374857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941E-7597-6F98-94A2-CDC9AFF4568D}"/>
              </a:ext>
            </a:extLst>
          </p:cNvPr>
          <p:cNvSpPr>
            <a:spLocks noGrp="1"/>
          </p:cNvSpPr>
          <p:nvPr>
            <p:ph type="title"/>
          </p:nvPr>
        </p:nvSpPr>
        <p:spPr>
          <a:xfrm>
            <a:off x="2152650" y="778009"/>
            <a:ext cx="7886700" cy="994172"/>
          </a:xfrm>
        </p:spPr>
        <p:txBody>
          <a:bodyPr>
            <a:normAutofit/>
          </a:bodyPr>
          <a:lstStyle/>
          <a:p>
            <a:pPr algn="ctr"/>
            <a:r>
              <a:rPr lang="en-US" sz="1500" b="1" dirty="0">
                <a:solidFill>
                  <a:srgbClr val="FF0000"/>
                </a:solidFill>
              </a:rPr>
              <a:t>RNA-seq processing pipeline used to generate gene expression data in Expression Atlas</a:t>
            </a:r>
          </a:p>
        </p:txBody>
      </p:sp>
      <p:pic>
        <p:nvPicPr>
          <p:cNvPr id="6146" name="Picture 2">
            <a:extLst>
              <a:ext uri="{FF2B5EF4-FFF2-40B4-BE49-F238E27FC236}">
                <a16:creationId xmlns:a16="http://schemas.microsoft.com/office/drawing/2014/main" id="{6F5A9A8D-FA4F-8B08-2B65-0F577D6385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0110" y="1697489"/>
            <a:ext cx="4292017" cy="37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6821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A7E5-0442-8568-6447-E55C3CED2E58}"/>
              </a:ext>
            </a:extLst>
          </p:cNvPr>
          <p:cNvSpPr>
            <a:spLocks noGrp="1"/>
          </p:cNvSpPr>
          <p:nvPr>
            <p:ph type="title"/>
          </p:nvPr>
        </p:nvSpPr>
        <p:spPr/>
        <p:txBody>
          <a:bodyPr/>
          <a:lstStyle/>
          <a:p>
            <a:pPr algn="ctr"/>
            <a:r>
              <a:rPr lang="en-US" b="1" dirty="0">
                <a:solidFill>
                  <a:srgbClr val="FF0000"/>
                </a:solidFill>
              </a:rPr>
              <a:t>Fold Change</a:t>
            </a:r>
          </a:p>
        </p:txBody>
      </p:sp>
      <p:sp>
        <p:nvSpPr>
          <p:cNvPr id="3" name="Content Placeholder 2">
            <a:extLst>
              <a:ext uri="{FF2B5EF4-FFF2-40B4-BE49-F238E27FC236}">
                <a16:creationId xmlns:a16="http://schemas.microsoft.com/office/drawing/2014/main" id="{027681DA-D82D-A5C0-F425-8A58BF67D0BD}"/>
              </a:ext>
            </a:extLst>
          </p:cNvPr>
          <p:cNvSpPr>
            <a:spLocks noGrp="1"/>
          </p:cNvSpPr>
          <p:nvPr>
            <p:ph idx="1"/>
          </p:nvPr>
        </p:nvSpPr>
        <p:spPr/>
        <p:txBody>
          <a:bodyPr>
            <a:normAutofit fontScale="85000" lnSpcReduction="20000"/>
          </a:bodyPr>
          <a:lstStyle/>
          <a:p>
            <a:r>
              <a:rPr lang="en-US" b="1" dirty="0" err="1"/>
              <a:t>logFC</a:t>
            </a:r>
            <a:r>
              <a:rPr lang="en-US" b="1" dirty="0"/>
              <a:t> (Log Fold Change)</a:t>
            </a:r>
          </a:p>
          <a:p>
            <a:r>
              <a:rPr lang="en-US" b="1" dirty="0"/>
              <a:t>What it measures</a:t>
            </a:r>
            <a:r>
              <a:rPr lang="en-US" dirty="0"/>
              <a:t>: The magnitude and direction of </a:t>
            </a:r>
            <a:r>
              <a:rPr lang="en-US" b="1" dirty="0"/>
              <a:t>change in gene expression </a:t>
            </a:r>
            <a:r>
              <a:rPr lang="en-US" dirty="0"/>
              <a:t>between two conditions (e.g., disease vs. control).</a:t>
            </a:r>
          </a:p>
          <a:p>
            <a:r>
              <a:rPr lang="en-US" b="1" dirty="0"/>
              <a:t>Scale</a:t>
            </a:r>
            <a:r>
              <a:rPr lang="en-US" dirty="0"/>
              <a:t>: Logarithmic (usually log₂).</a:t>
            </a:r>
          </a:p>
          <a:p>
            <a:r>
              <a:rPr lang="en-US" dirty="0"/>
              <a:t>Example:</a:t>
            </a:r>
          </a:p>
          <a:p>
            <a:r>
              <a:rPr lang="en-US" dirty="0" err="1"/>
              <a:t>logFC</a:t>
            </a:r>
            <a:r>
              <a:rPr lang="en-US" dirty="0"/>
              <a:t> = 1 → 2× upregulated</a:t>
            </a:r>
          </a:p>
          <a:p>
            <a:r>
              <a:rPr lang="en-US" dirty="0" err="1"/>
              <a:t>logFC</a:t>
            </a:r>
            <a:r>
              <a:rPr lang="en-US" dirty="0"/>
              <a:t> = -1 → 2× downregulated</a:t>
            </a:r>
          </a:p>
          <a:p>
            <a:r>
              <a:rPr lang="en-US" b="1" dirty="0"/>
              <a:t>Interpretation</a:t>
            </a:r>
            <a:r>
              <a:rPr lang="en-US" dirty="0"/>
              <a:t>:</a:t>
            </a:r>
          </a:p>
          <a:p>
            <a:r>
              <a:rPr lang="en-US" dirty="0" err="1"/>
              <a:t>logFC</a:t>
            </a:r>
            <a:r>
              <a:rPr lang="en-US" dirty="0"/>
              <a:t> &gt; 0 → Gene is </a:t>
            </a:r>
            <a:r>
              <a:rPr lang="en-US" b="1" dirty="0"/>
              <a:t>upregulated</a:t>
            </a:r>
          </a:p>
          <a:p>
            <a:r>
              <a:rPr lang="en-US" dirty="0" err="1"/>
              <a:t>logFC</a:t>
            </a:r>
            <a:r>
              <a:rPr lang="en-US" dirty="0"/>
              <a:t> &lt; 0 → Gene is </a:t>
            </a:r>
            <a:r>
              <a:rPr lang="en-US" b="1" dirty="0"/>
              <a:t>downregulated</a:t>
            </a:r>
          </a:p>
          <a:p>
            <a:r>
              <a:rPr lang="en-US" dirty="0" err="1"/>
              <a:t>logFC</a:t>
            </a:r>
            <a:r>
              <a:rPr lang="en-US" dirty="0"/>
              <a:t> ≈ 0 → No significant change</a:t>
            </a:r>
          </a:p>
        </p:txBody>
      </p:sp>
    </p:spTree>
    <p:extLst>
      <p:ext uri="{BB962C8B-B14F-4D97-AF65-F5344CB8AC3E}">
        <p14:creationId xmlns:p14="http://schemas.microsoft.com/office/powerpoint/2010/main" val="267439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95D0-6857-4F3E-BECF-95D31DEA3D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0F91C9-B8DC-47A9-AB36-333ECEDDCF5F}"/>
              </a:ext>
            </a:extLst>
          </p:cNvPr>
          <p:cNvSpPr>
            <a:spLocks noGrp="1"/>
          </p:cNvSpPr>
          <p:nvPr>
            <p:ph idx="1"/>
          </p:nvPr>
        </p:nvSpPr>
        <p:spPr/>
        <p:txBody>
          <a:bodyPr/>
          <a:lstStyle/>
          <a:p>
            <a:endParaRPr lang="en-IN" dirty="0"/>
          </a:p>
        </p:txBody>
      </p:sp>
      <p:pic>
        <p:nvPicPr>
          <p:cNvPr id="1026" name="Picture 2" descr="Chromosomes">
            <a:extLst>
              <a:ext uri="{FF2B5EF4-FFF2-40B4-BE49-F238E27FC236}">
                <a16:creationId xmlns:a16="http://schemas.microsoft.com/office/drawing/2014/main" id="{27DFFADD-32A0-4A91-AE60-8947B072E7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457201"/>
            <a:ext cx="6627906" cy="3728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2AF45-2197-4DCF-B433-513F67AFA048}"/>
              </a:ext>
            </a:extLst>
          </p:cNvPr>
          <p:cNvSpPr txBox="1"/>
          <p:nvPr/>
        </p:nvSpPr>
        <p:spPr>
          <a:xfrm>
            <a:off x="2590800" y="4343665"/>
            <a:ext cx="6641962" cy="1477328"/>
          </a:xfrm>
          <a:prstGeom prst="rect">
            <a:avLst/>
          </a:prstGeom>
          <a:noFill/>
        </p:spPr>
        <p:txBody>
          <a:bodyPr wrap="square" rtlCol="0">
            <a:spAutoFit/>
          </a:bodyPr>
          <a:lstStyle/>
          <a:p>
            <a:pPr algn="just"/>
            <a:r>
              <a:rPr lang="en-US" dirty="0">
                <a:latin typeface="Times New Roman" panose="02020603050405020304" pitchFamily="18" charset="0"/>
                <a:ea typeface="Times New Roman" panose="02020603050405020304" pitchFamily="18" charset="0"/>
              </a:rPr>
              <a:t>The human genome is arranged in 23 chromosomes, with the total length of about 3 billion bp (3×10</a:t>
            </a:r>
            <a:r>
              <a:rPr lang="en-US" baseline="30000" dirty="0">
                <a:latin typeface="Times New Roman" panose="02020603050405020304" pitchFamily="18" charset="0"/>
                <a:ea typeface="Times New Roman" panose="02020603050405020304" pitchFamily="18" charset="0"/>
              </a:rPr>
              <a:t>9</a:t>
            </a:r>
            <a:r>
              <a:rPr lang="en-US" dirty="0">
                <a:latin typeface="Times New Roman" panose="02020603050405020304" pitchFamily="18" charset="0"/>
                <a:ea typeface="Times New Roman" panose="02020603050405020304" pitchFamily="18" charset="0"/>
              </a:rPr>
              <a:t> bp). A normal human cell contains 23 pairs of chromosomes, with two copies of chromosomes 1-22, and two copies of X chromosomes in female or one copy of X and one copy of Y in males</a:t>
            </a:r>
            <a:endParaRPr lang="en-IN" dirty="0"/>
          </a:p>
        </p:txBody>
      </p:sp>
    </p:spTree>
    <p:extLst>
      <p:ext uri="{BB962C8B-B14F-4D97-AF65-F5344CB8AC3E}">
        <p14:creationId xmlns:p14="http://schemas.microsoft.com/office/powerpoint/2010/main" val="132558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B952-9540-DF85-5DC3-A3CE7A9FD923}"/>
              </a:ext>
            </a:extLst>
          </p:cNvPr>
          <p:cNvSpPr>
            <a:spLocks noGrp="1"/>
          </p:cNvSpPr>
          <p:nvPr>
            <p:ph type="title"/>
          </p:nvPr>
        </p:nvSpPr>
        <p:spPr/>
        <p:txBody>
          <a:bodyPr/>
          <a:lstStyle/>
          <a:p>
            <a:endParaRPr lang="en-US"/>
          </a:p>
        </p:txBody>
      </p:sp>
      <p:pic>
        <p:nvPicPr>
          <p:cNvPr id="4" name="Content Placeholder 3" descr="A black board with text and numbers&#10;&#10;AI-generated content may be incorrect.">
            <a:extLst>
              <a:ext uri="{FF2B5EF4-FFF2-40B4-BE49-F238E27FC236}">
                <a16:creationId xmlns:a16="http://schemas.microsoft.com/office/drawing/2014/main" id="{82DD818D-2747-AD53-CF90-09B6388381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685708"/>
            <a:ext cx="8229600" cy="4354949"/>
          </a:xfrm>
          <a:prstGeom prst="rect">
            <a:avLst/>
          </a:prstGeom>
          <a:noFill/>
          <a:ln>
            <a:noFill/>
          </a:ln>
        </p:spPr>
      </p:pic>
    </p:spTree>
    <p:extLst>
      <p:ext uri="{BB962C8B-B14F-4D97-AF65-F5344CB8AC3E}">
        <p14:creationId xmlns:p14="http://schemas.microsoft.com/office/powerpoint/2010/main" val="376441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CE7F-1536-ACE8-6094-028DA0D0DAA3}"/>
              </a:ext>
            </a:extLst>
          </p:cNvPr>
          <p:cNvSpPr>
            <a:spLocks noGrp="1"/>
          </p:cNvSpPr>
          <p:nvPr>
            <p:ph type="title"/>
          </p:nvPr>
        </p:nvSpPr>
        <p:spPr/>
        <p:txBody>
          <a:bodyPr/>
          <a:lstStyle/>
          <a:p>
            <a:endParaRPr lang="en-US" dirty="0"/>
          </a:p>
        </p:txBody>
      </p:sp>
      <p:pic>
        <p:nvPicPr>
          <p:cNvPr id="1026" name="Picture 2" descr="Chromosome structure hi-res stock photography and images - Alamy">
            <a:extLst>
              <a:ext uri="{FF2B5EF4-FFF2-40B4-BE49-F238E27FC236}">
                <a16:creationId xmlns:a16="http://schemas.microsoft.com/office/drawing/2014/main" id="{C0E0A531-0EF7-BD97-650A-33259098CA3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1600201"/>
            <a:ext cx="4800600" cy="513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25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438A-8F33-EC6D-E867-14513EB544C1}"/>
              </a:ext>
            </a:extLst>
          </p:cNvPr>
          <p:cNvSpPr>
            <a:spLocks noGrp="1"/>
          </p:cNvSpPr>
          <p:nvPr>
            <p:ph type="title"/>
          </p:nvPr>
        </p:nvSpPr>
        <p:spPr>
          <a:xfrm>
            <a:off x="1981200" y="76200"/>
            <a:ext cx="8229600" cy="1143000"/>
          </a:xfrm>
        </p:spPr>
        <p:txBody>
          <a:bodyPr/>
          <a:lstStyle/>
          <a:p>
            <a:r>
              <a:rPr lang="en-IN" b="1" dirty="0">
                <a:solidFill>
                  <a:srgbClr val="FF0000"/>
                </a:solidFill>
              </a:rPr>
              <a:t>Big Data</a:t>
            </a:r>
          </a:p>
        </p:txBody>
      </p:sp>
      <p:pic>
        <p:nvPicPr>
          <p:cNvPr id="5" name="Content Placeholder 4">
            <a:extLst>
              <a:ext uri="{FF2B5EF4-FFF2-40B4-BE49-F238E27FC236}">
                <a16:creationId xmlns:a16="http://schemas.microsoft.com/office/drawing/2014/main" id="{82E2008E-3FDD-1368-6496-8BCAC506EAF8}"/>
              </a:ext>
            </a:extLst>
          </p:cNvPr>
          <p:cNvPicPr>
            <a:picLocks noGrp="1" noChangeAspect="1"/>
          </p:cNvPicPr>
          <p:nvPr>
            <p:ph idx="1"/>
          </p:nvPr>
        </p:nvPicPr>
        <p:blipFill>
          <a:blip r:embed="rId2"/>
          <a:stretch>
            <a:fillRect/>
          </a:stretch>
        </p:blipFill>
        <p:spPr>
          <a:xfrm>
            <a:off x="4038601" y="1066800"/>
            <a:ext cx="4938055" cy="5912380"/>
          </a:xfrm>
        </p:spPr>
      </p:pic>
    </p:spTree>
    <p:extLst>
      <p:ext uri="{BB962C8B-B14F-4D97-AF65-F5344CB8AC3E}">
        <p14:creationId xmlns:p14="http://schemas.microsoft.com/office/powerpoint/2010/main" val="2901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0CEB-094B-4C39-AE99-71401949B540}"/>
              </a:ext>
            </a:extLst>
          </p:cNvPr>
          <p:cNvSpPr>
            <a:spLocks noGrp="1"/>
          </p:cNvSpPr>
          <p:nvPr>
            <p:ph type="title"/>
          </p:nvPr>
        </p:nvSpPr>
        <p:spPr/>
        <p:txBody>
          <a:bodyPr/>
          <a:lstStyle/>
          <a:p>
            <a:r>
              <a:rPr lang="en-US" b="1" dirty="0">
                <a:solidFill>
                  <a:srgbClr val="FF0000"/>
                </a:solidFill>
              </a:rPr>
              <a:t>Research Problem</a:t>
            </a:r>
            <a:endParaRPr lang="en-IN" b="1" dirty="0">
              <a:solidFill>
                <a:srgbClr val="FF0000"/>
              </a:solidFill>
            </a:endParaRPr>
          </a:p>
        </p:txBody>
      </p:sp>
      <p:sp>
        <p:nvSpPr>
          <p:cNvPr id="3" name="Content Placeholder 2">
            <a:extLst>
              <a:ext uri="{FF2B5EF4-FFF2-40B4-BE49-F238E27FC236}">
                <a16:creationId xmlns:a16="http://schemas.microsoft.com/office/drawing/2014/main" id="{F743955F-9A04-4507-A65E-32B398C10703}"/>
              </a:ext>
            </a:extLst>
          </p:cNvPr>
          <p:cNvSpPr>
            <a:spLocks noGrp="1"/>
          </p:cNvSpPr>
          <p:nvPr>
            <p:ph idx="1"/>
          </p:nvPr>
        </p:nvSpPr>
        <p:spPr/>
        <p:txBody>
          <a:bodyPr/>
          <a:lstStyle/>
          <a:p>
            <a:pPr marL="0" indent="0">
              <a:buNone/>
            </a:pPr>
            <a:r>
              <a:rPr lang="en-US" dirty="0">
                <a:solidFill>
                  <a:srgbClr val="00B0F0"/>
                </a:solidFill>
              </a:rPr>
              <a:t>A.</a:t>
            </a:r>
            <a:r>
              <a:rPr lang="en-US" dirty="0"/>
              <a:t>	Objective/Motivation</a:t>
            </a:r>
          </a:p>
          <a:p>
            <a:pPr marL="0" indent="0">
              <a:buNone/>
            </a:pPr>
            <a:r>
              <a:rPr lang="en-US" dirty="0">
                <a:solidFill>
                  <a:srgbClr val="00B0F0"/>
                </a:solidFill>
              </a:rPr>
              <a:t>B.</a:t>
            </a:r>
            <a:r>
              <a:rPr lang="en-US" dirty="0"/>
              <a:t>	Disciplinary or Interdisciplinary</a:t>
            </a:r>
          </a:p>
          <a:p>
            <a:pPr marL="0" indent="0">
              <a:buNone/>
            </a:pPr>
            <a:r>
              <a:rPr lang="en-US" dirty="0">
                <a:solidFill>
                  <a:srgbClr val="00B0F0"/>
                </a:solidFill>
              </a:rPr>
              <a:t>C.</a:t>
            </a:r>
            <a:r>
              <a:rPr lang="en-US" dirty="0"/>
              <a:t>	Data/Information/Signals</a:t>
            </a:r>
          </a:p>
          <a:p>
            <a:pPr marL="0" indent="0">
              <a:buNone/>
            </a:pPr>
            <a:r>
              <a:rPr lang="en-US" dirty="0">
                <a:solidFill>
                  <a:srgbClr val="00B0F0"/>
                </a:solidFill>
              </a:rPr>
              <a:t>D.</a:t>
            </a:r>
            <a:r>
              <a:rPr lang="en-US" dirty="0"/>
              <a:t>	Tools (Hardware/Software)/Methodology</a:t>
            </a:r>
          </a:p>
          <a:p>
            <a:pPr marL="0" indent="0">
              <a:buNone/>
            </a:pPr>
            <a:r>
              <a:rPr lang="en-US" dirty="0">
                <a:solidFill>
                  <a:srgbClr val="00B0F0"/>
                </a:solidFill>
              </a:rPr>
              <a:t>E.</a:t>
            </a:r>
            <a:r>
              <a:rPr lang="en-US" dirty="0"/>
              <a:t>	Performance Evaluation Metrics</a:t>
            </a:r>
          </a:p>
          <a:p>
            <a:pPr marL="0" indent="0">
              <a:buNone/>
            </a:pPr>
            <a:r>
              <a:rPr lang="en-US" dirty="0">
                <a:solidFill>
                  <a:srgbClr val="00B0F0"/>
                </a:solidFill>
              </a:rPr>
              <a:t>F.</a:t>
            </a:r>
            <a:r>
              <a:rPr lang="en-US" dirty="0"/>
              <a:t>	Novel Applications/ Novel solutions</a:t>
            </a:r>
            <a:endParaRPr lang="en-IN" dirty="0"/>
          </a:p>
        </p:txBody>
      </p:sp>
    </p:spTree>
    <p:extLst>
      <p:ext uri="{BB962C8B-B14F-4D97-AF65-F5344CB8AC3E}">
        <p14:creationId xmlns:p14="http://schemas.microsoft.com/office/powerpoint/2010/main" val="140883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FCD0-C0D4-464A-B68D-4FFE29A8D011}"/>
              </a:ext>
            </a:extLst>
          </p:cNvPr>
          <p:cNvSpPr>
            <a:spLocks noGrp="1"/>
          </p:cNvSpPr>
          <p:nvPr>
            <p:ph type="title"/>
          </p:nvPr>
        </p:nvSpPr>
        <p:spPr/>
        <p:txBody>
          <a:bodyPr/>
          <a:lstStyle/>
          <a:p>
            <a:r>
              <a:rPr lang="en-US" b="1" dirty="0">
                <a:solidFill>
                  <a:srgbClr val="FF0000"/>
                </a:solidFill>
              </a:rPr>
              <a:t>The History of DNA Timeline</a:t>
            </a:r>
            <a:endParaRPr lang="en-IN" b="1" dirty="0">
              <a:solidFill>
                <a:srgbClr val="FF0000"/>
              </a:solidFill>
            </a:endParaRPr>
          </a:p>
        </p:txBody>
      </p:sp>
      <p:sp>
        <p:nvSpPr>
          <p:cNvPr id="3" name="Content Placeholder 2">
            <a:extLst>
              <a:ext uri="{FF2B5EF4-FFF2-40B4-BE49-F238E27FC236}">
                <a16:creationId xmlns:a16="http://schemas.microsoft.com/office/drawing/2014/main" id="{E6ECED38-F838-4111-BECB-42B56E325705}"/>
              </a:ext>
            </a:extLst>
          </p:cNvPr>
          <p:cNvSpPr>
            <a:spLocks noGrp="1"/>
          </p:cNvSpPr>
          <p:nvPr>
            <p:ph idx="1"/>
          </p:nvPr>
        </p:nvSpPr>
        <p:spPr/>
        <p:txBody>
          <a:bodyPr/>
          <a:lstStyle/>
          <a:p>
            <a:r>
              <a:rPr lang="en-US" dirty="0">
                <a:solidFill>
                  <a:srgbClr val="00B0F0"/>
                </a:solidFill>
              </a:rPr>
              <a:t>1953</a:t>
            </a:r>
            <a:r>
              <a:rPr lang="en-US" dirty="0"/>
              <a:t>: Double Helix Structure of DNA Model</a:t>
            </a:r>
          </a:p>
          <a:p>
            <a:r>
              <a:rPr lang="en-US" dirty="0">
                <a:solidFill>
                  <a:srgbClr val="00B0F0"/>
                </a:solidFill>
              </a:rPr>
              <a:t>1975</a:t>
            </a:r>
            <a:r>
              <a:rPr lang="en-US" dirty="0"/>
              <a:t>: Sanger Sequencing to Identify Each of the Four Nucleic Acids That Make up DNA</a:t>
            </a:r>
          </a:p>
          <a:p>
            <a:r>
              <a:rPr lang="en-US" dirty="0"/>
              <a:t>Human Genome Project: Initiated – </a:t>
            </a:r>
            <a:r>
              <a:rPr lang="en-US" dirty="0">
                <a:solidFill>
                  <a:srgbClr val="00B0F0"/>
                </a:solidFill>
              </a:rPr>
              <a:t>1990; Completed - 2003</a:t>
            </a:r>
          </a:p>
          <a:p>
            <a:r>
              <a:rPr lang="en-US" dirty="0"/>
              <a:t>Next Generation Sequencing : </a:t>
            </a:r>
            <a:r>
              <a:rPr lang="en-US" dirty="0">
                <a:solidFill>
                  <a:srgbClr val="00B0F0"/>
                </a:solidFill>
              </a:rPr>
              <a:t>Beginning of the 21</a:t>
            </a:r>
            <a:endParaRPr lang="en-IN" dirty="0">
              <a:solidFill>
                <a:srgbClr val="00B0F0"/>
              </a:solidFill>
            </a:endParaRPr>
          </a:p>
        </p:txBody>
      </p:sp>
    </p:spTree>
    <p:extLst>
      <p:ext uri="{BB962C8B-B14F-4D97-AF65-F5344CB8AC3E}">
        <p14:creationId xmlns:p14="http://schemas.microsoft.com/office/powerpoint/2010/main" val="423386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b="1" dirty="0">
                <a:solidFill>
                  <a:srgbClr val="FF0000"/>
                </a:solidFill>
              </a:rPr>
              <a:t>DNA Model of Watson &amp; Cricks</a:t>
            </a:r>
          </a:p>
        </p:txBody>
      </p:sp>
      <p:pic>
        <p:nvPicPr>
          <p:cNvPr id="7173" name="Picture 2"/>
          <p:cNvPicPr>
            <a:picLocks noGrp="1" noChangeAspect="1" noChangeArrowheads="1"/>
          </p:cNvPicPr>
          <p:nvPr>
            <p:ph idx="1"/>
          </p:nvPr>
        </p:nvPicPr>
        <p:blipFill>
          <a:blip r:embed="rId2" cstate="print"/>
          <a:srcRect/>
          <a:stretch>
            <a:fillRect/>
          </a:stretch>
        </p:blipFill>
        <p:spPr>
          <a:xfrm>
            <a:off x="3124200" y="1371601"/>
            <a:ext cx="5334000" cy="4952999"/>
          </a:xfrm>
          <a:noFill/>
        </p:spPr>
      </p:pic>
      <p:sp>
        <p:nvSpPr>
          <p:cNvPr id="4" name="Footer Placeholder 3"/>
          <p:cNvSpPr>
            <a:spLocks noGrp="1"/>
          </p:cNvSpPr>
          <p:nvPr>
            <p:ph type="ftr" sz="quarter" idx="11"/>
          </p:nvPr>
        </p:nvSpPr>
        <p:spPr/>
        <p:txBody>
          <a:bodyPr/>
          <a:lstStyle/>
          <a:p>
            <a:pPr>
              <a:defRPr/>
            </a:pPr>
            <a:r>
              <a:rPr lang="en-US"/>
              <a:t>Dr.S.N.Sharma, S.A.T.I., Vidisha</a:t>
            </a:r>
          </a:p>
        </p:txBody>
      </p:sp>
      <p:sp>
        <p:nvSpPr>
          <p:cNvPr id="5" name="Slide Number Placeholder 4"/>
          <p:cNvSpPr>
            <a:spLocks noGrp="1"/>
          </p:cNvSpPr>
          <p:nvPr>
            <p:ph type="sldNum" sz="quarter" idx="12"/>
          </p:nvPr>
        </p:nvSpPr>
        <p:spPr/>
        <p:txBody>
          <a:bodyPr/>
          <a:lstStyle/>
          <a:p>
            <a:pPr>
              <a:defRPr/>
            </a:pPr>
            <a:fld id="{E2E9D1DB-13AE-4307-BC08-4CCB41B34E6A}"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b="1" dirty="0">
                <a:solidFill>
                  <a:srgbClr val="FF0000"/>
                </a:solidFill>
              </a:rPr>
              <a:t>A Scientific Breakthrough</a:t>
            </a:r>
            <a:br>
              <a:rPr lang="en-US" b="1" dirty="0"/>
            </a:br>
            <a:endParaRPr lang="en-US" dirty="0"/>
          </a:p>
        </p:txBody>
      </p:sp>
      <p:sp>
        <p:nvSpPr>
          <p:cNvPr id="8195" name="Content Placeholder 2"/>
          <p:cNvSpPr>
            <a:spLocks noGrp="1"/>
          </p:cNvSpPr>
          <p:nvPr>
            <p:ph idx="1"/>
          </p:nvPr>
        </p:nvSpPr>
        <p:spPr>
          <a:xfrm>
            <a:off x="1905000" y="1219201"/>
            <a:ext cx="8229600" cy="4525963"/>
          </a:xfrm>
        </p:spPr>
        <p:txBody>
          <a:bodyPr>
            <a:normAutofit fontScale="92500" lnSpcReduction="10000"/>
          </a:bodyPr>
          <a:lstStyle/>
          <a:p>
            <a:endParaRPr lang="en-US" b="1" dirty="0"/>
          </a:p>
          <a:p>
            <a:pPr algn="just"/>
            <a:r>
              <a:rPr lang="en-US" sz="4500" dirty="0"/>
              <a:t>Nine years later, in 1962, Watson &amp; Cricks shared the Nobel Prize in Physiology or Medicine with Maurice Wilkins. Half a century later, important new implications of this contribution to science are still coming to light.</a:t>
            </a:r>
          </a:p>
          <a:p>
            <a:endParaRPr lang="en-US" sz="1800" dirty="0"/>
          </a:p>
        </p:txBody>
      </p:sp>
      <p:sp>
        <p:nvSpPr>
          <p:cNvPr id="4" name="Footer Placeholder 3"/>
          <p:cNvSpPr>
            <a:spLocks noGrp="1"/>
          </p:cNvSpPr>
          <p:nvPr>
            <p:ph type="ftr" sz="quarter" idx="11"/>
          </p:nvPr>
        </p:nvSpPr>
        <p:spPr/>
        <p:txBody>
          <a:bodyPr/>
          <a:lstStyle/>
          <a:p>
            <a:pPr>
              <a:defRPr/>
            </a:pPr>
            <a:r>
              <a:rPr lang="en-US"/>
              <a:t>Dr.S.N.Sharma, S.A.T.I., Vidisha</a:t>
            </a:r>
          </a:p>
        </p:txBody>
      </p:sp>
      <p:sp>
        <p:nvSpPr>
          <p:cNvPr id="5" name="Slide Number Placeholder 4"/>
          <p:cNvSpPr>
            <a:spLocks noGrp="1"/>
          </p:cNvSpPr>
          <p:nvPr>
            <p:ph type="sldNum" sz="quarter" idx="12"/>
          </p:nvPr>
        </p:nvSpPr>
        <p:spPr/>
        <p:txBody>
          <a:bodyPr/>
          <a:lstStyle/>
          <a:p>
            <a:pPr>
              <a:defRPr/>
            </a:pPr>
            <a:fld id="{A25405EE-EA13-4CCC-AFB7-6F43A4454E18}" type="slidenum">
              <a:rPr lang="en-US" smtClean="0"/>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Genome Sequencing</a:t>
            </a:r>
          </a:p>
        </p:txBody>
      </p:sp>
      <p:sp>
        <p:nvSpPr>
          <p:cNvPr id="3" name="Content Placeholder 2"/>
          <p:cNvSpPr>
            <a:spLocks noGrp="1"/>
          </p:cNvSpPr>
          <p:nvPr>
            <p:ph idx="1"/>
          </p:nvPr>
        </p:nvSpPr>
        <p:spPr/>
        <p:txBody>
          <a:bodyPr>
            <a:normAutofit/>
          </a:bodyPr>
          <a:lstStyle/>
          <a:p>
            <a:pPr algn="just"/>
            <a:r>
              <a:rPr lang="en-US" dirty="0"/>
              <a:t>Genome Sequencing is figuring out the order of DNA nucleotides or bases in a genome – the order of As, Cs, Gs, and Ts that make up an organism’s DNA. The human genome is made up of over 3 billion of these genetic letters. Sequencing an entire genome is mostly done by high-tech machines</a:t>
            </a:r>
          </a:p>
          <a:p>
            <a:r>
              <a:rPr lang="en-US" dirty="0"/>
              <a:t>            AGTCCGCGAATACAGGCTCGGT………</a:t>
            </a:r>
          </a:p>
          <a:p>
            <a:pPr algn="just"/>
            <a:r>
              <a:rPr lang="en-US" dirty="0"/>
              <a:t>After sequencing Scientists have to translate those strings of letters into an understanding of how the genome works: what the various genes that make up the genome do, how different genes are related, and how the various parts of genome are coordinated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Human Genome Project</a:t>
            </a:r>
          </a:p>
        </p:txBody>
      </p:sp>
      <p:sp>
        <p:nvSpPr>
          <p:cNvPr id="3" name="Content Placeholder 2"/>
          <p:cNvSpPr>
            <a:spLocks noGrp="1"/>
          </p:cNvSpPr>
          <p:nvPr>
            <p:ph idx="1"/>
          </p:nvPr>
        </p:nvSpPr>
        <p:spPr/>
        <p:txBody>
          <a:bodyPr>
            <a:normAutofit fontScale="85000" lnSpcReduction="20000"/>
          </a:bodyPr>
          <a:lstStyle/>
          <a:p>
            <a:pPr algn="just"/>
            <a:r>
              <a:rPr lang="en-US" dirty="0"/>
              <a:t>The HGP aimed to map the nucleotides contained in a human reference genome ( more than three billion).</a:t>
            </a:r>
          </a:p>
          <a:p>
            <a:pPr algn="just"/>
            <a:r>
              <a:rPr lang="en-US" dirty="0"/>
              <a:t>The project was formally launched in 1990 by the US Govt. and was declared complete on April, 2003. </a:t>
            </a:r>
          </a:p>
          <a:p>
            <a:pPr algn="just"/>
            <a:r>
              <a:rPr lang="en-US" dirty="0"/>
              <a:t>Funding came from the US Govt. through the NIH as well as numerous other groups from around the world.</a:t>
            </a:r>
          </a:p>
          <a:p>
            <a:pPr algn="just"/>
            <a:r>
              <a:rPr lang="en-US" dirty="0"/>
              <a:t>Sequencing was performed in twenty universities and research centers in the US, the UK, Japan, France, Germany, Spain and China.</a:t>
            </a:r>
          </a:p>
          <a:p>
            <a:pPr algn="just"/>
            <a:r>
              <a:rPr lang="en-US" dirty="0"/>
              <a:t>The genome of any given individual is unique; mapping the human genome involved a small number of individuals and then assembling these together to get a complete sequence for each chromosome. Therefore, the finished human genome is a mosaic, not representing any one individual.</a:t>
            </a:r>
          </a:p>
          <a:p>
            <a:pPr algn="just"/>
            <a:r>
              <a:rPr lang="en-US" dirty="0"/>
              <a:t>There may probably be something like 18,000 to 20,000 genes in human body.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Sequencing Machines</a:t>
            </a:r>
          </a:p>
        </p:txBody>
      </p:sp>
      <p:sp>
        <p:nvSpPr>
          <p:cNvPr id="3" name="Content Placeholder 2"/>
          <p:cNvSpPr>
            <a:spLocks noGrp="1"/>
          </p:cNvSpPr>
          <p:nvPr>
            <p:ph idx="1"/>
          </p:nvPr>
        </p:nvSpPr>
        <p:spPr/>
        <p:txBody>
          <a:bodyPr>
            <a:normAutofit fontScale="92500" lnSpcReduction="10000"/>
          </a:bodyPr>
          <a:lstStyle/>
          <a:p>
            <a:pPr algn="just"/>
            <a:r>
              <a:rPr lang="en-US" dirty="0"/>
              <a:t>Small-scale PCR (Polymerase Chain Reaction) and Sanger sequencing  (1977, Frederick Sanger) have been replaced by NGS machines.</a:t>
            </a:r>
          </a:p>
          <a:p>
            <a:pPr marL="0" indent="0" algn="just">
              <a:buNone/>
            </a:pPr>
            <a:endParaRPr lang="en-US" dirty="0"/>
          </a:p>
          <a:p>
            <a:pPr algn="just"/>
            <a:r>
              <a:rPr lang="en-US" b="0" i="0" dirty="0">
                <a:solidFill>
                  <a:srgbClr val="000000"/>
                </a:solidFill>
                <a:effectLst/>
                <a:latin typeface="Source Sans Pro" panose="020B0604020202020204" pitchFamily="34" charset="0"/>
              </a:rPr>
              <a:t>NGS became available at the beginning of the 21</a:t>
            </a:r>
            <a:r>
              <a:rPr lang="en-US" b="0" i="0" baseline="30000" dirty="0">
                <a:solidFill>
                  <a:srgbClr val="000000"/>
                </a:solidFill>
                <a:effectLst/>
                <a:latin typeface="Source Sans Pro" panose="020B0604020202020204" pitchFamily="34" charset="0"/>
              </a:rPr>
              <a:t>st</a:t>
            </a:r>
            <a:r>
              <a:rPr lang="en-US" b="0" i="0" dirty="0">
                <a:solidFill>
                  <a:srgbClr val="000000"/>
                </a:solidFill>
                <a:effectLst/>
                <a:latin typeface="Source Sans Pro" panose="020B0604020202020204" pitchFamily="34" charset="0"/>
              </a:rPr>
              <a:t> century. Perhaps the biggest advance that NGS offered was the ability to produce a huge amount of data, alongside its ability to provide a highly efficient, rapid, low-cost approach and accurate DNA sequencing, beyond the reach of traditional Sanger methods.</a:t>
            </a:r>
            <a:endParaRPr lang="en-IN" dirty="0"/>
          </a:p>
          <a:p>
            <a:pPr marL="0" indent="0" algn="just">
              <a:buNone/>
            </a:pPr>
            <a:endParaRPr lang="en-US" dirty="0"/>
          </a:p>
          <a:p>
            <a:pPr algn="just"/>
            <a:r>
              <a:rPr lang="en-US" dirty="0"/>
              <a:t>Illumina controls 75% of this market with its closest competitor Thermo Fisher.</a:t>
            </a:r>
          </a:p>
          <a:p>
            <a:pPr marL="0" indent="0">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F7F1-6F9F-4697-854F-B570E0592A6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C25FAD6-7670-430F-A87E-3788936E926A}"/>
              </a:ext>
            </a:extLst>
          </p:cNvPr>
          <p:cNvSpPr>
            <a:spLocks noGrp="1"/>
          </p:cNvSpPr>
          <p:nvPr>
            <p:ph idx="1"/>
          </p:nvPr>
        </p:nvSpPr>
        <p:spPr/>
        <p:txBody>
          <a:bodyPr/>
          <a:lstStyle/>
          <a:p>
            <a:endParaRPr lang="en-IN" dirty="0"/>
          </a:p>
        </p:txBody>
      </p:sp>
      <p:pic>
        <p:nvPicPr>
          <p:cNvPr id="4098" name="Picture 2">
            <a:extLst>
              <a:ext uri="{FF2B5EF4-FFF2-40B4-BE49-F238E27FC236}">
                <a16:creationId xmlns:a16="http://schemas.microsoft.com/office/drawing/2014/main" id="{440BA3AB-BEE4-46D4-90B8-83E287F81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5664"/>
            <a:ext cx="9144000"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78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9B4D-2AB2-A751-6A10-AC5514606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081CA4-F374-9F68-3556-BC35ED4B1FC9}"/>
              </a:ext>
            </a:extLst>
          </p:cNvPr>
          <p:cNvSpPr>
            <a:spLocks noGrp="1"/>
          </p:cNvSpPr>
          <p:nvPr>
            <p:ph idx="1"/>
          </p:nvPr>
        </p:nvSpPr>
        <p:spPr/>
        <p:txBody>
          <a:bodyPr/>
          <a:lstStyle/>
          <a:p>
            <a:pPr algn="just"/>
            <a:r>
              <a:rPr lang="en-US" b="0" i="0" dirty="0">
                <a:effectLst/>
                <a:highlight>
                  <a:srgbClr val="F8F8F8"/>
                </a:highlight>
                <a:latin typeface="Plus Jakarta Sans"/>
              </a:rPr>
              <a:t>Whole genome sequencing is available in India, and it can cost approximately 25,000 Rs ($338 USD) to 50,000 Rs ($676 USD). A large-scale genomics project called </a:t>
            </a:r>
            <a:r>
              <a:rPr lang="en-US" b="0" i="0" dirty="0" err="1">
                <a:effectLst/>
                <a:highlight>
                  <a:srgbClr val="F8F8F8"/>
                </a:highlight>
                <a:latin typeface="Plus Jakarta Sans"/>
              </a:rPr>
              <a:t>IndiGen</a:t>
            </a:r>
            <a:r>
              <a:rPr lang="en-US" b="0" i="0" dirty="0">
                <a:effectLst/>
                <a:highlight>
                  <a:srgbClr val="F8F8F8"/>
                </a:highlight>
                <a:latin typeface="Plus Jakarta Sans"/>
              </a:rPr>
              <a:t> is currently taking place with the objective of sequencing the DNA of thousands of volunteers to determine common genetic traits and combat the incidence of rare genetic diseases in the country. </a:t>
            </a:r>
            <a:endParaRPr lang="en-US" dirty="0"/>
          </a:p>
        </p:txBody>
      </p:sp>
    </p:spTree>
    <p:extLst>
      <p:ext uri="{BB962C8B-B14F-4D97-AF65-F5344CB8AC3E}">
        <p14:creationId xmlns:p14="http://schemas.microsoft.com/office/powerpoint/2010/main" val="340708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1" descr="C:\Documents and Settings\Sanjeev\Desktop\sharmasir7.jpg"/>
          <p:cNvPicPr>
            <a:picLocks noChangeAspect="1" noChangeArrowheads="1"/>
          </p:cNvPicPr>
          <p:nvPr/>
        </p:nvPicPr>
        <p:blipFill>
          <a:blip r:embed="rId2" cstate="print"/>
          <a:srcRect/>
          <a:stretch>
            <a:fillRect/>
          </a:stretch>
        </p:blipFill>
        <p:spPr bwMode="auto">
          <a:xfrm>
            <a:off x="1752601" y="228600"/>
            <a:ext cx="8675595" cy="64008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41ECA1AE-8166-405C-A2C6-293DAFA2B6FB}"/>
              </a:ext>
            </a:extLst>
          </p:cNvPr>
          <p:cNvSpPr>
            <a:spLocks noGrp="1"/>
          </p:cNvSpPr>
          <p:nvPr>
            <p:ph idx="1"/>
          </p:nvPr>
        </p:nvSpPr>
        <p:spPr>
          <a:xfrm>
            <a:off x="1981200" y="381001"/>
            <a:ext cx="8229600" cy="5745163"/>
          </a:xfrm>
        </p:spPr>
        <p:txBody>
          <a:bodyPr/>
          <a:lstStyle/>
          <a:p>
            <a:pPr algn="ctr" eaLnBrk="1" hangingPunct="1">
              <a:buFont typeface="Arial" panose="020B0604020202020204" pitchFamily="34" charset="0"/>
              <a:buNone/>
            </a:pPr>
            <a:r>
              <a:rPr lang="en-US" altLang="en-US" b="1" dirty="0">
                <a:solidFill>
                  <a:srgbClr val="FF0000"/>
                </a:solidFill>
                <a:latin typeface="Times New Roman" panose="02020603050405020304" pitchFamily="18" charset="0"/>
                <a:cs typeface="Times New Roman" panose="02020603050405020304" pitchFamily="18" charset="0"/>
              </a:rPr>
              <a:t>DNA &amp; Its Building Block</a:t>
            </a:r>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buFont typeface="Wingdings" panose="05000000000000000000" pitchFamily="2" charset="2"/>
              <a:buChar char="Ø"/>
            </a:pPr>
            <a:endParaRPr lang="en-US" altLang="en-US" dirty="0"/>
          </a:p>
          <a:p>
            <a:pPr eaLnBrk="1" hangingPunct="1"/>
            <a:endParaRPr lang="en-US" altLang="en-US" dirty="0"/>
          </a:p>
        </p:txBody>
      </p:sp>
      <p:pic>
        <p:nvPicPr>
          <p:cNvPr id="16387" name="Picture 3">
            <a:extLst>
              <a:ext uri="{FF2B5EF4-FFF2-40B4-BE49-F238E27FC236}">
                <a16:creationId xmlns:a16="http://schemas.microsoft.com/office/drawing/2014/main" id="{C12804DC-80A0-423E-B3F0-BE5D3A7B5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1143000"/>
            <a:ext cx="36671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a:extLst>
              <a:ext uri="{FF2B5EF4-FFF2-40B4-BE49-F238E27FC236}">
                <a16:creationId xmlns:a16="http://schemas.microsoft.com/office/drawing/2014/main" id="{54A03C1B-4B30-402F-95AF-9C2DA044A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124201"/>
            <a:ext cx="24003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a:extLst>
              <a:ext uri="{FF2B5EF4-FFF2-40B4-BE49-F238E27FC236}">
                <a16:creationId xmlns:a16="http://schemas.microsoft.com/office/drawing/2014/main" id="{74461FBD-E982-46E1-A998-3F7ADFC58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4800601"/>
            <a:ext cx="54387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own Arrow 8">
            <a:extLst>
              <a:ext uri="{FF2B5EF4-FFF2-40B4-BE49-F238E27FC236}">
                <a16:creationId xmlns:a16="http://schemas.microsoft.com/office/drawing/2014/main" id="{BDB0B330-8F48-4B76-AA53-A6AEB7BB3C80}"/>
              </a:ext>
            </a:extLst>
          </p:cNvPr>
          <p:cNvSpPr/>
          <p:nvPr/>
        </p:nvSpPr>
        <p:spPr>
          <a:xfrm>
            <a:off x="4038600" y="2667000"/>
            <a:ext cx="484188"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Down Arrow 9">
            <a:extLst>
              <a:ext uri="{FF2B5EF4-FFF2-40B4-BE49-F238E27FC236}">
                <a16:creationId xmlns:a16="http://schemas.microsoft.com/office/drawing/2014/main" id="{CFC7898F-9A6F-49BE-93C7-D228F86C420F}"/>
              </a:ext>
            </a:extLst>
          </p:cNvPr>
          <p:cNvSpPr/>
          <p:nvPr/>
        </p:nvSpPr>
        <p:spPr>
          <a:xfrm>
            <a:off x="4038600" y="4267200"/>
            <a:ext cx="484188"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7">
            <a:extLst>
              <a:ext uri="{FF2B5EF4-FFF2-40B4-BE49-F238E27FC236}">
                <a16:creationId xmlns:a16="http://schemas.microsoft.com/office/drawing/2014/main" id="{FD15A2D8-B42E-46DF-9FB0-5AA1E4AC617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1A181A-0C11-4262-8957-11FAD4861C7B}" type="slidenum">
              <a:rPr lang="en-US" altLang="en-US">
                <a:solidFill>
                  <a:srgbClr val="898989"/>
                </a:solidFill>
                <a:latin typeface="Calibri" panose="020F0502020204030204" pitchFamily="34" charset="0"/>
              </a:rPr>
              <a:pPr eaLnBrk="1" hangingPunct="1"/>
              <a:t>29</a:t>
            </a:fld>
            <a:endParaRPr lang="en-US" altLang="en-US">
              <a:solidFill>
                <a:srgbClr val="898989"/>
              </a:solidFill>
              <a:latin typeface="Calibri" panose="020F0502020204030204" pitchFamily="34" charset="0"/>
            </a:endParaRPr>
          </a:p>
        </p:txBody>
      </p:sp>
      <p:sp>
        <p:nvSpPr>
          <p:cNvPr id="11" name="Footer Placeholder 10">
            <a:extLst>
              <a:ext uri="{FF2B5EF4-FFF2-40B4-BE49-F238E27FC236}">
                <a16:creationId xmlns:a16="http://schemas.microsoft.com/office/drawing/2014/main" id="{57712EAE-FD72-47B9-9ED7-796FCDF7ED30}"/>
              </a:ext>
            </a:extLst>
          </p:cNvPr>
          <p:cNvSpPr>
            <a:spLocks noGrp="1"/>
          </p:cNvSpPr>
          <p:nvPr>
            <p:ph type="ftr" sz="quarter" idx="11"/>
          </p:nvPr>
        </p:nvSpPr>
        <p:spPr>
          <a:xfrm>
            <a:off x="7620000" y="6356351"/>
            <a:ext cx="22860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Genetic Variations</a:t>
            </a:r>
          </a:p>
        </p:txBody>
      </p:sp>
      <p:sp>
        <p:nvSpPr>
          <p:cNvPr id="3" name="Content Placeholder 2"/>
          <p:cNvSpPr>
            <a:spLocks noGrp="1"/>
          </p:cNvSpPr>
          <p:nvPr>
            <p:ph idx="1"/>
          </p:nvPr>
        </p:nvSpPr>
        <p:spPr/>
        <p:txBody>
          <a:bodyPr/>
          <a:lstStyle/>
          <a:p>
            <a:r>
              <a:rPr lang="en-US" dirty="0"/>
              <a:t>No two people, except for identical twins, are genetically identical.</a:t>
            </a:r>
          </a:p>
          <a:p>
            <a:r>
              <a:rPr lang="en-US" dirty="0"/>
              <a:t>Any two people have about 6*10^6 base pairs which are different which is only 0.1% of the entire human genome.</a:t>
            </a:r>
          </a:p>
          <a:p>
            <a:r>
              <a:rPr lang="en-US" dirty="0"/>
              <a:t>Mutations, deletions, insertions, polymorphisms, copy number variations.</a:t>
            </a:r>
          </a:p>
        </p:txBody>
      </p:sp>
    </p:spTree>
    <p:extLst>
      <p:ext uri="{BB962C8B-B14F-4D97-AF65-F5344CB8AC3E}">
        <p14:creationId xmlns:p14="http://schemas.microsoft.com/office/powerpoint/2010/main" val="2549388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a:defRPr/>
            </a:pPr>
            <a:fld id="{C5717D54-B71F-4EF8-B9E9-F717B2B53606}" type="slidenum">
              <a:rPr lang="en-US"/>
              <a:pPr>
                <a:defRPr/>
              </a:pPr>
              <a:t>30</a:t>
            </a:fld>
            <a:endParaRPr lang="en-US"/>
          </a:p>
        </p:txBody>
      </p:sp>
      <p:sp>
        <p:nvSpPr>
          <p:cNvPr id="13315" name="Rectangle 5"/>
          <p:cNvSpPr>
            <a:spLocks noGrp="1" noChangeArrowheads="1"/>
          </p:cNvSpPr>
          <p:nvPr>
            <p:ph type="title"/>
          </p:nvPr>
        </p:nvSpPr>
        <p:spPr>
          <a:xfrm>
            <a:off x="1981200" y="304801"/>
            <a:ext cx="8229600" cy="868363"/>
          </a:xfrm>
        </p:spPr>
        <p:txBody>
          <a:bodyPr/>
          <a:lstStyle/>
          <a:p>
            <a:pPr eaLnBrk="1" hangingPunct="1"/>
            <a:r>
              <a:rPr lang="en-US" sz="3200" b="1" dirty="0">
                <a:solidFill>
                  <a:srgbClr val="FF0000"/>
                </a:solidFill>
                <a:effectLst>
                  <a:outerShdw blurRad="38100" dist="38100" dir="2700000" algn="tl">
                    <a:srgbClr val="000000">
                      <a:alpha val="43137"/>
                    </a:srgbClr>
                  </a:outerShdw>
                </a:effectLst>
                <a:cs typeface="Times New Roman" pitchFamily="18" charset="0"/>
              </a:rPr>
              <a:t>DNA Molecule in the Living Cell</a:t>
            </a:r>
          </a:p>
        </p:txBody>
      </p:sp>
      <p:pic>
        <p:nvPicPr>
          <p:cNvPr id="13316" name="Picture 8"/>
          <p:cNvPicPr>
            <a:picLocks noGrp="1" noChangeAspect="1" noChangeArrowheads="1"/>
          </p:cNvPicPr>
          <p:nvPr>
            <p:ph idx="1"/>
          </p:nvPr>
        </p:nvPicPr>
        <p:blipFill>
          <a:blip r:embed="rId2" cstate="print"/>
          <a:srcRect/>
          <a:stretch>
            <a:fillRect/>
          </a:stretch>
        </p:blipFill>
        <p:spPr>
          <a:xfrm rot="5400000">
            <a:off x="2514600" y="381000"/>
            <a:ext cx="4191000" cy="5715000"/>
          </a:xfrm>
        </p:spPr>
      </p:pic>
      <p:sp>
        <p:nvSpPr>
          <p:cNvPr id="13317" name="Text Box 10"/>
          <p:cNvSpPr txBox="1">
            <a:spLocks noChangeArrowheads="1"/>
          </p:cNvSpPr>
          <p:nvPr/>
        </p:nvSpPr>
        <p:spPr bwMode="auto">
          <a:xfrm>
            <a:off x="7604126" y="798513"/>
            <a:ext cx="1768475" cy="366712"/>
          </a:xfrm>
          <a:prstGeom prst="rect">
            <a:avLst/>
          </a:prstGeom>
          <a:noFill/>
          <a:ln w="9525">
            <a:noFill/>
            <a:miter lim="800000"/>
            <a:headEnd/>
            <a:tailEnd/>
          </a:ln>
        </p:spPr>
        <p:txBody>
          <a:bodyPr>
            <a:spAutoFit/>
          </a:bodyPr>
          <a:lstStyle/>
          <a:p>
            <a:endParaRPr lang="en-US">
              <a:latin typeface="Calibri" pitchFamily="34" charset="0"/>
            </a:endParaRPr>
          </a:p>
        </p:txBody>
      </p:sp>
      <p:sp>
        <p:nvSpPr>
          <p:cNvPr id="13318" name="Text Box 11"/>
          <p:cNvSpPr txBox="1">
            <a:spLocks noChangeArrowheads="1"/>
          </p:cNvSpPr>
          <p:nvPr/>
        </p:nvSpPr>
        <p:spPr bwMode="auto">
          <a:xfrm>
            <a:off x="7772400" y="914401"/>
            <a:ext cx="2438400" cy="5847755"/>
          </a:xfrm>
          <a:prstGeom prst="rect">
            <a:avLst/>
          </a:prstGeom>
          <a:noFill/>
          <a:ln w="9525">
            <a:noFill/>
            <a:miter lim="800000"/>
            <a:headEnd/>
            <a:tailEnd/>
          </a:ln>
        </p:spPr>
        <p:txBody>
          <a:bodyPr>
            <a:spAutoFit/>
          </a:bodyPr>
          <a:lstStyle/>
          <a:p>
            <a:pPr algn="ctr"/>
            <a:endParaRPr lang="en-US" sz="2400" b="1" i="1" dirty="0">
              <a:latin typeface="Times New Roman" pitchFamily="18" charset="0"/>
              <a:cs typeface="Times New Roman" pitchFamily="18" charset="0"/>
            </a:endParaRPr>
          </a:p>
          <a:p>
            <a:pPr algn="ctr"/>
            <a:r>
              <a:rPr lang="en-US" sz="2400" b="1" i="1" dirty="0">
                <a:latin typeface="Times New Roman" pitchFamily="18" charset="0"/>
                <a:cs typeface="Times New Roman" pitchFamily="18" charset="0"/>
              </a:rPr>
              <a:t>Bases or </a:t>
            </a:r>
            <a:r>
              <a:rPr lang="en-US" sz="2400" b="1" i="1" u="sng" dirty="0">
                <a:latin typeface="Times New Roman" pitchFamily="18" charset="0"/>
                <a:cs typeface="Times New Roman" pitchFamily="18" charset="0"/>
              </a:rPr>
              <a:t>Nucleotides</a:t>
            </a:r>
          </a:p>
          <a:p>
            <a:pPr algn="ctr"/>
            <a:endParaRPr lang="en-US" sz="2400" b="1" i="1" dirty="0">
              <a:latin typeface="Times New Roman" pitchFamily="18" charset="0"/>
              <a:cs typeface="Times New Roman" pitchFamily="18" charset="0"/>
            </a:endParaRPr>
          </a:p>
          <a:p>
            <a:pPr algn="ctr"/>
            <a:r>
              <a:rPr lang="en-US" sz="2400" b="1" i="1" dirty="0">
                <a:latin typeface="Times New Roman" pitchFamily="18" charset="0"/>
                <a:cs typeface="Times New Roman" pitchFamily="18" charset="0"/>
              </a:rPr>
              <a:t>A(Adenine)</a:t>
            </a:r>
          </a:p>
          <a:p>
            <a:pPr algn="ctr"/>
            <a:r>
              <a:rPr lang="en-US" sz="2400" b="1" i="1" dirty="0">
                <a:latin typeface="Times New Roman" pitchFamily="18" charset="0"/>
                <a:cs typeface="Times New Roman" pitchFamily="18" charset="0"/>
              </a:rPr>
              <a:t>T( Thymine)</a:t>
            </a:r>
          </a:p>
          <a:p>
            <a:pPr algn="ctr"/>
            <a:r>
              <a:rPr lang="en-US" sz="2400" b="1" i="1" dirty="0">
                <a:latin typeface="Times New Roman" pitchFamily="18" charset="0"/>
                <a:cs typeface="Times New Roman" pitchFamily="18" charset="0"/>
              </a:rPr>
              <a:t>C(Cytosine)</a:t>
            </a:r>
          </a:p>
          <a:p>
            <a:pPr algn="ctr"/>
            <a:r>
              <a:rPr lang="en-US" sz="2400" b="1" i="1" dirty="0">
                <a:latin typeface="Times New Roman" pitchFamily="18" charset="0"/>
                <a:cs typeface="Times New Roman" pitchFamily="18" charset="0"/>
              </a:rPr>
              <a:t>G(Guanine)</a:t>
            </a:r>
          </a:p>
          <a:p>
            <a:pPr algn="ctr"/>
            <a:r>
              <a:rPr lang="en-US" sz="2400" b="1" i="1" dirty="0">
                <a:solidFill>
                  <a:srgbClr val="0000FF"/>
                </a:solidFill>
                <a:latin typeface="Times New Roman" pitchFamily="18" charset="0"/>
                <a:cs typeface="Times New Roman" pitchFamily="18" charset="0"/>
              </a:rPr>
              <a:t>About 3 billion base pairs in human DNA</a:t>
            </a:r>
          </a:p>
          <a:p>
            <a:pPr algn="ctr"/>
            <a:r>
              <a:rPr lang="en-US" b="1" i="1" dirty="0">
                <a:latin typeface="Times New Roman" pitchFamily="18" charset="0"/>
                <a:cs typeface="Times New Roman" pitchFamily="18" charset="0"/>
              </a:rPr>
              <a:t>      </a:t>
            </a:r>
            <a:endParaRPr lang="en-US" dirty="0">
              <a:latin typeface="Calibri" pitchFamily="34" charset="0"/>
            </a:endParaRPr>
          </a:p>
          <a:p>
            <a:pPr algn="ctr"/>
            <a:endParaRPr lang="en-US" sz="2400" b="1"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A</a:t>
            </a:r>
            <a:r>
              <a:rPr lang="en-US" sz="2400" b="1" dirty="0">
                <a:latin typeface="Times New Roman" pitchFamily="18" charset="0"/>
                <a:cs typeface="Times New Roman" pitchFamily="18" charset="0"/>
                <a:sym typeface="Symbol" pitchFamily="18" charset="2"/>
              </a:rPr>
              <a:t>  </a:t>
            </a:r>
            <a:r>
              <a:rPr lang="en-US" sz="2400" b="1" dirty="0">
                <a:latin typeface="Times New Roman" pitchFamily="18" charset="0"/>
                <a:cs typeface="Times New Roman" pitchFamily="18" charset="0"/>
              </a:rPr>
              <a:t>T</a:t>
            </a:r>
          </a:p>
          <a:p>
            <a:pPr algn="ctr"/>
            <a:r>
              <a:rPr lang="en-US" sz="2400" b="1" dirty="0">
                <a:latin typeface="Times New Roman" pitchFamily="18" charset="0"/>
                <a:cs typeface="Times New Roman" pitchFamily="18" charset="0"/>
              </a:rPr>
              <a:t> C</a:t>
            </a:r>
            <a:r>
              <a:rPr lang="en-US" sz="2400" b="1" dirty="0">
                <a:latin typeface="Times New Roman" pitchFamily="18" charset="0"/>
                <a:cs typeface="Times New Roman" pitchFamily="18" charset="0"/>
                <a:sym typeface="Symbol" pitchFamily="18" charset="2"/>
              </a:rPr>
              <a:t></a:t>
            </a:r>
            <a:r>
              <a:rPr lang="en-US" sz="2400" b="1" dirty="0">
                <a:latin typeface="Times New Roman" pitchFamily="18" charset="0"/>
                <a:cs typeface="Times New Roman" pitchFamily="18" charset="0"/>
              </a:rPr>
              <a:t>G</a:t>
            </a:r>
          </a:p>
          <a:p>
            <a:endParaRPr lang="en-US" sz="2000" dirty="0">
              <a:latin typeface="Calibri" pitchFamily="34" charset="0"/>
            </a:endParaRPr>
          </a:p>
        </p:txBody>
      </p:sp>
      <p:sp>
        <p:nvSpPr>
          <p:cNvPr id="13319" name="Text Box 12"/>
          <p:cNvSpPr txBox="1">
            <a:spLocks noChangeArrowheads="1"/>
          </p:cNvSpPr>
          <p:nvPr/>
        </p:nvSpPr>
        <p:spPr bwMode="auto">
          <a:xfrm>
            <a:off x="2362200" y="5638801"/>
            <a:ext cx="2590800" cy="461963"/>
          </a:xfrm>
          <a:prstGeom prst="rect">
            <a:avLst/>
          </a:prstGeom>
          <a:noFill/>
          <a:ln w="9525">
            <a:noFill/>
            <a:miter lim="800000"/>
            <a:headEnd/>
            <a:tailEnd/>
          </a:ln>
        </p:spPr>
        <p:txBody>
          <a:bodyPr>
            <a:spAutoFit/>
          </a:bodyPr>
          <a:lstStyle/>
          <a:p>
            <a:r>
              <a:rPr lang="en-US" sz="2400" b="1" i="1" dirty="0">
                <a:latin typeface="Times New Roman" pitchFamily="18" charset="0"/>
                <a:cs typeface="Times New Roman" pitchFamily="18" charset="0"/>
              </a:rPr>
              <a:t>Hydrogen bond</a:t>
            </a:r>
          </a:p>
        </p:txBody>
      </p:sp>
      <p:sp>
        <p:nvSpPr>
          <p:cNvPr id="13320" name="Line 13"/>
          <p:cNvSpPr>
            <a:spLocks noChangeShapeType="1"/>
          </p:cNvSpPr>
          <p:nvPr/>
        </p:nvSpPr>
        <p:spPr bwMode="auto">
          <a:xfrm flipH="1" flipV="1">
            <a:off x="7010400" y="3810000"/>
            <a:ext cx="1219200" cy="914400"/>
          </a:xfrm>
          <a:prstGeom prst="line">
            <a:avLst/>
          </a:prstGeom>
          <a:noFill/>
          <a:ln w="9525">
            <a:solidFill>
              <a:schemeClr val="tx1"/>
            </a:solidFill>
            <a:round/>
            <a:headEnd/>
            <a:tailEnd type="triangle" w="med" len="med"/>
          </a:ln>
        </p:spPr>
        <p:txBody>
          <a:bodyPr/>
          <a:lstStyle/>
          <a:p>
            <a:endParaRPr lang="en-US"/>
          </a:p>
        </p:txBody>
      </p:sp>
      <p:sp>
        <p:nvSpPr>
          <p:cNvPr id="13321" name="Text Box 14"/>
          <p:cNvSpPr txBox="1">
            <a:spLocks noChangeArrowheads="1"/>
          </p:cNvSpPr>
          <p:nvPr/>
        </p:nvSpPr>
        <p:spPr bwMode="auto">
          <a:xfrm>
            <a:off x="7493000" y="5181601"/>
            <a:ext cx="3252814" cy="461665"/>
          </a:xfrm>
          <a:prstGeom prst="rect">
            <a:avLst/>
          </a:prstGeom>
          <a:noFill/>
          <a:ln w="9525">
            <a:noFill/>
            <a:miter lim="800000"/>
            <a:headEnd/>
            <a:tailEnd/>
          </a:ln>
        </p:spPr>
        <p:txBody>
          <a:bodyPr wrap="none">
            <a:spAutoFit/>
          </a:bodyPr>
          <a:lstStyle/>
          <a:p>
            <a:r>
              <a:rPr lang="en-US" sz="2400" b="1" i="1" dirty="0">
                <a:solidFill>
                  <a:srgbClr val="FF0000"/>
                </a:solidFill>
                <a:latin typeface="Times New Roman" pitchFamily="18" charset="0"/>
                <a:cs typeface="Times New Roman" pitchFamily="18" charset="0"/>
              </a:rPr>
              <a:t>Complementary Strands</a:t>
            </a:r>
          </a:p>
        </p:txBody>
      </p:sp>
      <p:sp>
        <p:nvSpPr>
          <p:cNvPr id="10" name="Footer Placeholder 9"/>
          <p:cNvSpPr>
            <a:spLocks noGrp="1"/>
          </p:cNvSpPr>
          <p:nvPr>
            <p:ph type="ftr" sz="quarter" idx="11"/>
          </p:nvPr>
        </p:nvSpPr>
        <p:spPr>
          <a:xfrm>
            <a:off x="7391400" y="6356351"/>
            <a:ext cx="25146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97D5-8DC0-3AFB-8168-0A7FAED0F8C8}"/>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80B13A65-C5E4-D04A-BC21-C63478DA806B}"/>
              </a:ext>
            </a:extLst>
          </p:cNvPr>
          <p:cNvPicPr>
            <a:picLocks noGrp="1" noChangeAspect="1"/>
          </p:cNvPicPr>
          <p:nvPr>
            <p:ph idx="1"/>
          </p:nvPr>
        </p:nvPicPr>
        <p:blipFill>
          <a:blip r:embed="rId2"/>
          <a:stretch>
            <a:fillRect/>
          </a:stretch>
        </p:blipFill>
        <p:spPr>
          <a:xfrm>
            <a:off x="4419601" y="381000"/>
            <a:ext cx="3694965" cy="6273900"/>
          </a:xfrm>
        </p:spPr>
      </p:pic>
    </p:spTree>
    <p:extLst>
      <p:ext uri="{BB962C8B-B14F-4D97-AF65-F5344CB8AC3E}">
        <p14:creationId xmlns:p14="http://schemas.microsoft.com/office/powerpoint/2010/main" val="353467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36E1-ABA1-8852-94C3-E7DE9070DBC0}"/>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9E1BF0D7-D89E-FA0D-5605-1C28655DB2C7}"/>
              </a:ext>
            </a:extLst>
          </p:cNvPr>
          <p:cNvPicPr>
            <a:picLocks noGrp="1" noChangeAspect="1"/>
          </p:cNvPicPr>
          <p:nvPr>
            <p:ph idx="1"/>
          </p:nvPr>
        </p:nvPicPr>
        <p:blipFill>
          <a:blip r:embed="rId2"/>
          <a:stretch>
            <a:fillRect/>
          </a:stretch>
        </p:blipFill>
        <p:spPr>
          <a:xfrm>
            <a:off x="3629994" y="762001"/>
            <a:ext cx="4932012" cy="4525963"/>
          </a:xfrm>
        </p:spPr>
      </p:pic>
      <p:pic>
        <p:nvPicPr>
          <p:cNvPr id="11" name="Picture 10">
            <a:extLst>
              <a:ext uri="{FF2B5EF4-FFF2-40B4-BE49-F238E27FC236}">
                <a16:creationId xmlns:a16="http://schemas.microsoft.com/office/drawing/2014/main" id="{0D221217-6726-482C-D5EE-F20A6027B68F}"/>
              </a:ext>
            </a:extLst>
          </p:cNvPr>
          <p:cNvPicPr>
            <a:picLocks noChangeAspect="1"/>
          </p:cNvPicPr>
          <p:nvPr/>
        </p:nvPicPr>
        <p:blipFill>
          <a:blip r:embed="rId3"/>
          <a:stretch>
            <a:fillRect/>
          </a:stretch>
        </p:blipFill>
        <p:spPr>
          <a:xfrm>
            <a:off x="1870694" y="5695950"/>
            <a:ext cx="8810625" cy="800100"/>
          </a:xfrm>
          <a:prstGeom prst="rect">
            <a:avLst/>
          </a:prstGeom>
        </p:spPr>
      </p:pic>
    </p:spTree>
    <p:extLst>
      <p:ext uri="{BB962C8B-B14F-4D97-AF65-F5344CB8AC3E}">
        <p14:creationId xmlns:p14="http://schemas.microsoft.com/office/powerpoint/2010/main" val="119726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C521A5-D2CE-9041-21A1-D99CCD9CFF7B}"/>
              </a:ext>
            </a:extLst>
          </p:cNvPr>
          <p:cNvPicPr>
            <a:picLocks noGrp="1" noChangeAspect="1"/>
          </p:cNvPicPr>
          <p:nvPr>
            <p:ph idx="1"/>
          </p:nvPr>
        </p:nvPicPr>
        <p:blipFill>
          <a:blip r:embed="rId2"/>
          <a:stretch>
            <a:fillRect/>
          </a:stretch>
        </p:blipFill>
        <p:spPr>
          <a:xfrm>
            <a:off x="2227205" y="643467"/>
            <a:ext cx="7737591" cy="5571066"/>
          </a:xfrm>
          <a:prstGeom prst="rect">
            <a:avLst/>
          </a:prstGeom>
        </p:spPr>
      </p:pic>
    </p:spTree>
    <p:extLst>
      <p:ext uri="{BB962C8B-B14F-4D97-AF65-F5344CB8AC3E}">
        <p14:creationId xmlns:p14="http://schemas.microsoft.com/office/powerpoint/2010/main" val="2060061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Autofit/>
          </a:bodyPr>
          <a:lstStyle/>
          <a:p>
            <a:pPr eaLnBrk="1" hangingPunct="1"/>
            <a:r>
              <a:rPr lang="en-US" sz="3200" b="1" dirty="0">
                <a:solidFill>
                  <a:srgbClr val="FF0000"/>
                </a:solidFill>
                <a:effectLst>
                  <a:outerShdw blurRad="38100" dist="38100" dir="2700000" algn="tl">
                    <a:srgbClr val="000000">
                      <a:alpha val="43137"/>
                    </a:srgbClr>
                  </a:outerShdw>
                </a:effectLst>
                <a:cs typeface="Times New Roman" pitchFamily="18" charset="0"/>
              </a:rPr>
              <a:t>Central Dogma of Molecular Biology</a:t>
            </a:r>
          </a:p>
        </p:txBody>
      </p:sp>
      <p:sp>
        <p:nvSpPr>
          <p:cNvPr id="23555" name="Content Placeholder 3"/>
          <p:cNvSpPr>
            <a:spLocks noGrp="1"/>
          </p:cNvSpPr>
          <p:nvPr>
            <p:ph idx="1"/>
          </p:nvPr>
        </p:nvSpPr>
        <p:spPr>
          <a:xfrm>
            <a:off x="1981200" y="1447801"/>
            <a:ext cx="8229600" cy="4754563"/>
          </a:xfrm>
        </p:spPr>
        <p:txBody>
          <a:bodyPr/>
          <a:lstStyle/>
          <a:p>
            <a:r>
              <a:rPr lang="en-US" sz="2400" b="1" dirty="0">
                <a:solidFill>
                  <a:srgbClr val="FF0000"/>
                </a:solidFill>
                <a:latin typeface="Times New Roman" pitchFamily="18" charset="0"/>
                <a:cs typeface="Times New Roman" pitchFamily="18" charset="0"/>
              </a:rPr>
              <a:t>Transcription</a:t>
            </a:r>
            <a:r>
              <a:rPr lang="en-US" sz="2400" b="1" dirty="0">
                <a:solidFill>
                  <a:srgbClr val="0070C0"/>
                </a:solidFill>
                <a:latin typeface="Times New Roman" pitchFamily="18" charset="0"/>
                <a:cs typeface="Times New Roman" pitchFamily="18" charset="0"/>
              </a:rPr>
              <a:t>: Genes are copied into RNA called messenger RNA (mRNA).</a:t>
            </a:r>
          </a:p>
          <a:p>
            <a:r>
              <a:rPr lang="en-US" sz="2400" b="1" dirty="0">
                <a:solidFill>
                  <a:srgbClr val="0070C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Translation</a:t>
            </a:r>
            <a:r>
              <a:rPr lang="en-US" sz="2400" b="1" dirty="0">
                <a:solidFill>
                  <a:srgbClr val="0070C0"/>
                </a:solidFill>
                <a:latin typeface="Times New Roman" pitchFamily="18" charset="0"/>
                <a:cs typeface="Times New Roman" pitchFamily="18" charset="0"/>
              </a:rPr>
              <a:t>: Proteins are then made from the mRNA transcripts.</a:t>
            </a:r>
          </a:p>
          <a:p>
            <a:r>
              <a:rPr lang="en-US" sz="2400" b="1" dirty="0">
                <a:solidFill>
                  <a:srgbClr val="0070C0"/>
                </a:solidFill>
                <a:latin typeface="Times New Roman" pitchFamily="18" charset="0"/>
                <a:cs typeface="Times New Roman" pitchFamily="18" charset="0"/>
              </a:rPr>
              <a:t>The above two steps are fundamental to all life and hence are together called the central dogma of molecular biology.</a:t>
            </a:r>
          </a:p>
        </p:txBody>
      </p:sp>
      <p:sp>
        <p:nvSpPr>
          <p:cNvPr id="5" name="Rectangle 4"/>
          <p:cNvSpPr/>
          <p:nvPr/>
        </p:nvSpPr>
        <p:spPr>
          <a:xfrm>
            <a:off x="2362200" y="4419600"/>
            <a:ext cx="1219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t>DNA</a:t>
            </a:r>
            <a:r>
              <a:rPr lang="en-US" dirty="0"/>
              <a:t> </a:t>
            </a:r>
          </a:p>
        </p:txBody>
      </p:sp>
      <p:sp>
        <p:nvSpPr>
          <p:cNvPr id="6" name="Rectangle 5"/>
          <p:cNvSpPr/>
          <p:nvPr/>
        </p:nvSpPr>
        <p:spPr>
          <a:xfrm>
            <a:off x="5257800" y="4419600"/>
            <a:ext cx="1371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mRNA</a:t>
            </a:r>
          </a:p>
        </p:txBody>
      </p:sp>
      <p:sp>
        <p:nvSpPr>
          <p:cNvPr id="7" name="Rectangle 6"/>
          <p:cNvSpPr/>
          <p:nvPr/>
        </p:nvSpPr>
        <p:spPr>
          <a:xfrm>
            <a:off x="8458200" y="44958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PROTIEN</a:t>
            </a:r>
          </a:p>
        </p:txBody>
      </p:sp>
      <p:sp>
        <p:nvSpPr>
          <p:cNvPr id="8" name="Right Arrow 7"/>
          <p:cNvSpPr/>
          <p:nvPr/>
        </p:nvSpPr>
        <p:spPr>
          <a:xfrm>
            <a:off x="3733800" y="4724400"/>
            <a:ext cx="1371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7239000" y="47244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429000" y="5562600"/>
            <a:ext cx="1981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i="1" dirty="0">
                <a:latin typeface="Times New Roman" pitchFamily="18" charset="0"/>
                <a:cs typeface="Times New Roman" pitchFamily="18" charset="0"/>
              </a:rPr>
              <a:t>Transcription</a:t>
            </a:r>
            <a:endParaRPr lang="en-US" b="1" dirty="0"/>
          </a:p>
        </p:txBody>
      </p:sp>
      <p:sp>
        <p:nvSpPr>
          <p:cNvPr id="11" name="Rectangle 10"/>
          <p:cNvSpPr/>
          <p:nvPr/>
        </p:nvSpPr>
        <p:spPr>
          <a:xfrm>
            <a:off x="6705600" y="5562600"/>
            <a:ext cx="1905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i="1" dirty="0">
                <a:latin typeface="Times New Roman" pitchFamily="18" charset="0"/>
                <a:cs typeface="Times New Roman" pitchFamily="18" charset="0"/>
              </a:rPr>
              <a:t>Translation</a:t>
            </a:r>
            <a:endParaRPr lang="en-US" dirty="0"/>
          </a:p>
        </p:txBody>
      </p:sp>
      <p:sp>
        <p:nvSpPr>
          <p:cNvPr id="12" name="Slide Number Placeholder 11"/>
          <p:cNvSpPr>
            <a:spLocks noGrp="1"/>
          </p:cNvSpPr>
          <p:nvPr>
            <p:ph type="sldNum" sz="quarter" idx="12"/>
          </p:nvPr>
        </p:nvSpPr>
        <p:spPr/>
        <p:txBody>
          <a:bodyPr/>
          <a:lstStyle/>
          <a:p>
            <a:pPr>
              <a:defRPr/>
            </a:pPr>
            <a:fld id="{31531137-26F1-4B60-84AB-FF6A0AD5E642}" type="slidenum">
              <a:rPr lang="en-US" smtClean="0"/>
              <a:pPr>
                <a:defRPr/>
              </a:pPr>
              <a:t>34</a:t>
            </a:fld>
            <a:endParaRPr lang="en-US"/>
          </a:p>
        </p:txBody>
      </p:sp>
      <p:sp>
        <p:nvSpPr>
          <p:cNvPr id="13" name="Footer Placeholder 12"/>
          <p:cNvSpPr>
            <a:spLocks noGrp="1"/>
          </p:cNvSpPr>
          <p:nvPr>
            <p:ph type="ftr" sz="quarter" idx="11"/>
          </p:nvPr>
        </p:nvSpPr>
        <p:spPr>
          <a:xfrm>
            <a:off x="7162800" y="6356351"/>
            <a:ext cx="25908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332E-1A81-4837-B090-4DB1D2BD1AB4}"/>
              </a:ext>
            </a:extLst>
          </p:cNvPr>
          <p:cNvSpPr>
            <a:spLocks noGrp="1"/>
          </p:cNvSpPr>
          <p:nvPr>
            <p:ph type="title"/>
          </p:nvPr>
        </p:nvSpPr>
        <p:spPr/>
        <p:txBody>
          <a:bodyPr>
            <a:normAutofit/>
          </a:bodyPr>
          <a:lstStyle/>
          <a:p>
            <a:r>
              <a:rPr lang="en-US" b="1" dirty="0">
                <a:solidFill>
                  <a:srgbClr val="FF0000"/>
                </a:solidFill>
                <a:effectLst>
                  <a:outerShdw blurRad="38100" dist="38100" dir="2700000" algn="tl">
                    <a:srgbClr val="000000">
                      <a:alpha val="43137"/>
                    </a:srgbClr>
                  </a:outerShdw>
                </a:effectLst>
                <a:cs typeface="Times New Roman" pitchFamily="18" charset="0"/>
              </a:rPr>
              <a:t>Central Dogma of Molecular Biology</a:t>
            </a:r>
            <a:endParaRPr lang="en-IN" dirty="0"/>
          </a:p>
        </p:txBody>
      </p:sp>
      <p:sp>
        <p:nvSpPr>
          <p:cNvPr id="3" name="Content Placeholder 2">
            <a:extLst>
              <a:ext uri="{FF2B5EF4-FFF2-40B4-BE49-F238E27FC236}">
                <a16:creationId xmlns:a16="http://schemas.microsoft.com/office/drawing/2014/main" id="{9F51286D-B6E4-4829-BCE0-4A18637B79E0}"/>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3C8BD73-CAFC-48D9-A6A9-59C4722749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0684" y="1295400"/>
            <a:ext cx="8030116" cy="4166552"/>
          </a:xfrm>
          <a:prstGeom prst="rect">
            <a:avLst/>
          </a:prstGeom>
          <a:noFill/>
          <a:ln>
            <a:noFill/>
          </a:ln>
        </p:spPr>
      </p:pic>
    </p:spTree>
    <p:extLst>
      <p:ext uri="{BB962C8B-B14F-4D97-AF65-F5344CB8AC3E}">
        <p14:creationId xmlns:p14="http://schemas.microsoft.com/office/powerpoint/2010/main" val="2041345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8CAC-DBF9-4E2B-AD4C-9971FDBE8305}"/>
              </a:ext>
            </a:extLst>
          </p:cNvPr>
          <p:cNvSpPr>
            <a:spLocks noGrp="1"/>
          </p:cNvSpPr>
          <p:nvPr>
            <p:ph type="title"/>
          </p:nvPr>
        </p:nvSpPr>
        <p:spPr/>
        <p:txBody>
          <a:bodyPr>
            <a:normAutofit/>
          </a:bodyPr>
          <a:lstStyle/>
          <a:p>
            <a:r>
              <a:rPr lang="en-US" b="1" dirty="0">
                <a:solidFill>
                  <a:srgbClr val="FF0000"/>
                </a:solidFill>
                <a:effectLst>
                  <a:outerShdw blurRad="38100" dist="38100" dir="2700000" algn="tl">
                    <a:srgbClr val="000000">
                      <a:alpha val="43137"/>
                    </a:srgbClr>
                  </a:outerShdw>
                </a:effectLst>
                <a:cs typeface="Times New Roman" pitchFamily="18" charset="0"/>
              </a:rPr>
              <a:t>Central Dogma of Molecular Biology</a:t>
            </a:r>
            <a:endParaRPr lang="en-IN" dirty="0"/>
          </a:p>
        </p:txBody>
      </p:sp>
      <p:pic>
        <p:nvPicPr>
          <p:cNvPr id="4" name="Content Placeholder 3">
            <a:extLst>
              <a:ext uri="{FF2B5EF4-FFF2-40B4-BE49-F238E27FC236}">
                <a16:creationId xmlns:a16="http://schemas.microsoft.com/office/drawing/2014/main" id="{9D6ED1BD-14F4-43AA-B50D-305236B510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661360"/>
            <a:ext cx="8229600" cy="4403645"/>
          </a:xfrm>
          <a:prstGeom prst="rect">
            <a:avLst/>
          </a:prstGeom>
          <a:noFill/>
          <a:ln>
            <a:noFill/>
          </a:ln>
        </p:spPr>
      </p:pic>
    </p:spTree>
    <p:extLst>
      <p:ext uri="{BB962C8B-B14F-4D97-AF65-F5344CB8AC3E}">
        <p14:creationId xmlns:p14="http://schemas.microsoft.com/office/powerpoint/2010/main" val="109386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p:txBody>
          <a:bodyPr/>
          <a:lstStyle/>
          <a:p>
            <a:pPr>
              <a:defRPr/>
            </a:pPr>
            <a:fld id="{6C7C6116-FA6D-42F7-AECD-B992F50ABF53}" type="slidenum">
              <a:rPr lang="en-US"/>
              <a:pPr>
                <a:defRPr/>
              </a:pPr>
              <a:t>37</a:t>
            </a:fld>
            <a:endParaRPr lang="en-US"/>
          </a:p>
        </p:txBody>
      </p:sp>
      <p:graphicFrame>
        <p:nvGraphicFramePr>
          <p:cNvPr id="1026" name="Object 3"/>
          <p:cNvGraphicFramePr>
            <a:graphicFrameLocks noGrp="1" noChangeAspect="1"/>
          </p:cNvGraphicFramePr>
          <p:nvPr>
            <p:ph idx="1"/>
          </p:nvPr>
        </p:nvGraphicFramePr>
        <p:xfrm>
          <a:off x="2133600" y="228601"/>
          <a:ext cx="7924800" cy="6073775"/>
        </p:xfrm>
        <a:graphic>
          <a:graphicData uri="http://schemas.openxmlformats.org/presentationml/2006/ole">
            <mc:AlternateContent xmlns:mc="http://schemas.openxmlformats.org/markup-compatibility/2006">
              <mc:Choice xmlns:v="urn:schemas-microsoft-com:vml" Requires="v">
                <p:oleObj name="Bitmap Image" r:id="rId2" imgW="6620799" imgH="4923810" progId="PBrush">
                  <p:embed/>
                </p:oleObj>
              </mc:Choice>
              <mc:Fallback>
                <p:oleObj name="Bitmap Image" r:id="rId2" imgW="6620799" imgH="4923810" progId="PBrush">
                  <p:embed/>
                  <p:pic>
                    <p:nvPicPr>
                      <p:cNvPr id="102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8601"/>
                        <a:ext cx="7924800" cy="607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p:cNvSpPr>
            <a:spLocks noGrp="1"/>
          </p:cNvSpPr>
          <p:nvPr>
            <p:ph type="ftr" sz="quarter" idx="11"/>
          </p:nvPr>
        </p:nvSpPr>
        <p:spPr>
          <a:xfrm>
            <a:off x="7239000" y="6356351"/>
            <a:ext cx="26670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56B8-0922-7933-7B76-77D2A3CAECD5}"/>
              </a:ext>
            </a:extLst>
          </p:cNvPr>
          <p:cNvSpPr>
            <a:spLocks noGrp="1"/>
          </p:cNvSpPr>
          <p:nvPr>
            <p:ph type="title"/>
          </p:nvPr>
        </p:nvSpPr>
        <p:spPr/>
        <p:txBody>
          <a:bodyPr/>
          <a:lstStyle/>
          <a:p>
            <a:r>
              <a:rPr lang="en-US" dirty="0">
                <a:solidFill>
                  <a:srgbClr val="FF0000"/>
                </a:solidFill>
              </a:rPr>
              <a:t>Transcription and Translation</a:t>
            </a:r>
            <a:endParaRPr lang="en-IN" dirty="0">
              <a:solidFill>
                <a:srgbClr val="FF0000"/>
              </a:solidFill>
            </a:endParaRPr>
          </a:p>
        </p:txBody>
      </p:sp>
      <p:sp>
        <p:nvSpPr>
          <p:cNvPr id="3" name="Content Placeholder 2">
            <a:extLst>
              <a:ext uri="{FF2B5EF4-FFF2-40B4-BE49-F238E27FC236}">
                <a16:creationId xmlns:a16="http://schemas.microsoft.com/office/drawing/2014/main" id="{4E1BF500-3921-4A19-47F1-0372B88BDE29}"/>
              </a:ext>
            </a:extLst>
          </p:cNvPr>
          <p:cNvSpPr>
            <a:spLocks noGrp="1"/>
          </p:cNvSpPr>
          <p:nvPr>
            <p:ph idx="1"/>
          </p:nvPr>
        </p:nvSpPr>
        <p:spPr/>
        <p:txBody>
          <a:bodyPr>
            <a:normAutofit/>
          </a:bodyPr>
          <a:lstStyle/>
          <a:p>
            <a:pPr algn="just"/>
            <a:r>
              <a:rPr lang="en-US" sz="2000" dirty="0"/>
              <a:t>The process of going from a gene encoded in DNA to a protein made up of amino acids is divided conceptually into two steps: transcription (DNA→RNA) and translation (</a:t>
            </a:r>
            <a:r>
              <a:rPr lang="en-US" sz="2000" dirty="0" err="1"/>
              <a:t>RNA→Protein</a:t>
            </a:r>
            <a:r>
              <a:rPr lang="en-US" sz="2000" dirty="0"/>
              <a:t>).</a:t>
            </a:r>
          </a:p>
          <a:p>
            <a:pPr algn="just"/>
            <a:r>
              <a:rPr lang="en-US" sz="2000" dirty="0"/>
              <a:t>The cellular machine for making proteins is called the ribosome. The ribosome can take a sequence of nucleotides (RNA) and translate this string into a string of amino acids. Since the ribosome cannot work directly from the double-stranded DNA sequence found in chromosomes, the cell must create a workable copy of this DNA that can be delivered to the ribosome.</a:t>
            </a:r>
          </a:p>
          <a:p>
            <a:pPr algn="just"/>
            <a:r>
              <a:rPr lang="en-US" sz="2000" dirty="0"/>
              <a:t>So the cell transcribes the DNA encoding genes into messenger RNA (mRNA).</a:t>
            </a:r>
          </a:p>
          <a:p>
            <a:pPr algn="just"/>
            <a:r>
              <a:rPr lang="en-US" sz="2000" dirty="0"/>
              <a:t>The mRNA sequence transcribed is a faithful copy of the DNA sequence: it has a one-to-one correspondence to it and the same 5 to 3 orientation. (Important exception: RNA uses the nucleotide uracil, U, in place of thymine, T.)</a:t>
            </a:r>
            <a:endParaRPr lang="en-IN" sz="2000" dirty="0"/>
          </a:p>
        </p:txBody>
      </p:sp>
    </p:spTree>
    <p:extLst>
      <p:ext uri="{BB962C8B-B14F-4D97-AF65-F5344CB8AC3E}">
        <p14:creationId xmlns:p14="http://schemas.microsoft.com/office/powerpoint/2010/main" val="350357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53262F0B-6A09-4DF0-A616-DBED24CE1777}"/>
              </a:ext>
            </a:extLst>
          </p:cNvPr>
          <p:cNvSpPr>
            <a:spLocks noGrp="1"/>
          </p:cNvSpPr>
          <p:nvPr>
            <p:ph type="title"/>
          </p:nvPr>
        </p:nvSpPr>
        <p:spPr/>
        <p:txBody>
          <a:bodyPr/>
          <a:lstStyle/>
          <a:p>
            <a:pPr eaLnBrk="1" hangingPunct="1"/>
            <a:r>
              <a:rPr lang="en-US" altLang="en-US" sz="3200" b="1" i="1">
                <a:solidFill>
                  <a:srgbClr val="0723F3"/>
                </a:solidFill>
                <a:latin typeface="Times New Roman" panose="02020603050405020304" pitchFamily="18" charset="0"/>
                <a:cs typeface="Times New Roman" panose="02020603050405020304" pitchFamily="18" charset="0"/>
              </a:rPr>
              <a:t>Alternative splicing</a:t>
            </a:r>
          </a:p>
        </p:txBody>
      </p:sp>
      <p:pic>
        <p:nvPicPr>
          <p:cNvPr id="28675" name="Picture 3">
            <a:extLst>
              <a:ext uri="{FF2B5EF4-FFF2-40B4-BE49-F238E27FC236}">
                <a16:creationId xmlns:a16="http://schemas.microsoft.com/office/drawing/2014/main" id="{9134C780-2026-4053-B271-8CF41149C6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1" y="1219201"/>
            <a:ext cx="6581775" cy="4162425"/>
          </a:xfrm>
          <a:noFill/>
        </p:spPr>
      </p:pic>
      <p:sp>
        <p:nvSpPr>
          <p:cNvPr id="5" name="Slide Number Placeholder 4">
            <a:extLst>
              <a:ext uri="{FF2B5EF4-FFF2-40B4-BE49-F238E27FC236}">
                <a16:creationId xmlns:a16="http://schemas.microsoft.com/office/drawing/2014/main" id="{3F722B35-BA11-40A2-83E8-E093D280974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031534-CE78-43F8-B873-D6BB22976107}" type="slidenum">
              <a:rPr lang="en-US" altLang="en-US">
                <a:solidFill>
                  <a:srgbClr val="898989"/>
                </a:solidFill>
                <a:latin typeface="Calibri" panose="020F0502020204030204" pitchFamily="34" charset="0"/>
              </a:rPr>
              <a:pPr eaLnBrk="1" hangingPunct="1"/>
              <a:t>39</a:t>
            </a:fld>
            <a:endParaRPr lang="en-US" altLang="en-US">
              <a:solidFill>
                <a:srgbClr val="898989"/>
              </a:solidFill>
              <a:latin typeface="Calibri" panose="020F0502020204030204" pitchFamily="34" charset="0"/>
            </a:endParaRPr>
          </a:p>
        </p:txBody>
      </p:sp>
      <p:sp>
        <p:nvSpPr>
          <p:cNvPr id="6" name="Footer Placeholder 5">
            <a:extLst>
              <a:ext uri="{FF2B5EF4-FFF2-40B4-BE49-F238E27FC236}">
                <a16:creationId xmlns:a16="http://schemas.microsoft.com/office/drawing/2014/main" id="{4CEE8197-7BD4-4885-9B6A-B619D33FE50E}"/>
              </a:ext>
            </a:extLst>
          </p:cNvPr>
          <p:cNvSpPr>
            <a:spLocks noGrp="1"/>
          </p:cNvSpPr>
          <p:nvPr>
            <p:ph type="ftr" sz="quarter" idx="11"/>
          </p:nvPr>
        </p:nvSpPr>
        <p:spPr>
          <a:xfrm>
            <a:off x="7467600" y="6356351"/>
            <a:ext cx="23622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extLst>
      <p:ext uri="{BB962C8B-B14F-4D97-AF65-F5344CB8AC3E}">
        <p14:creationId xmlns:p14="http://schemas.microsoft.com/office/powerpoint/2010/main" val="1096040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Objective/Motivation</a:t>
            </a:r>
            <a:endParaRPr lang="en-US" dirty="0"/>
          </a:p>
        </p:txBody>
      </p:sp>
      <p:sp>
        <p:nvSpPr>
          <p:cNvPr id="3" name="Content Placeholder 2"/>
          <p:cNvSpPr>
            <a:spLocks noGrp="1"/>
          </p:cNvSpPr>
          <p:nvPr>
            <p:ph idx="1"/>
          </p:nvPr>
        </p:nvSpPr>
        <p:spPr/>
        <p:txBody>
          <a:bodyPr>
            <a:normAutofit/>
          </a:bodyPr>
          <a:lstStyle/>
          <a:p>
            <a:r>
              <a:rPr lang="en-US" dirty="0"/>
              <a:t>Hobbs and Cohen determined that African-Americans with one or another silencing mutation in PCSK9 gene have 28 percent reduction in the risk of coronary heart disease. In whites, a mutation in the same gene reduced LDL by 15 percent and reduced the risk of heart disease by 47 percent.</a:t>
            </a:r>
          </a:p>
          <a:p>
            <a:r>
              <a:rPr lang="en-US" dirty="0"/>
              <a:t>Drug companies are already testing molecules that shut off the PCSK9 gene, or perturb the molecular pathway the gene affects, as a way to lower LDL and reduce the risk of heart disease in the general population.</a:t>
            </a:r>
          </a:p>
        </p:txBody>
      </p:sp>
    </p:spTree>
    <p:extLst>
      <p:ext uri="{BB962C8B-B14F-4D97-AF65-F5344CB8AC3E}">
        <p14:creationId xmlns:p14="http://schemas.microsoft.com/office/powerpoint/2010/main" val="1130913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66A9-2B95-274E-039E-25276680B805}"/>
              </a:ext>
            </a:extLst>
          </p:cNvPr>
          <p:cNvSpPr>
            <a:spLocks noGrp="1"/>
          </p:cNvSpPr>
          <p:nvPr>
            <p:ph type="title"/>
          </p:nvPr>
        </p:nvSpPr>
        <p:spPr/>
        <p:txBody>
          <a:bodyPr/>
          <a:lstStyle/>
          <a:p>
            <a:r>
              <a:rPr lang="en-IN" b="1" i="0" dirty="0">
                <a:solidFill>
                  <a:srgbClr val="000080"/>
                </a:solidFill>
                <a:effectLst/>
                <a:latin typeface="Arial" panose="020B0604020202020204" pitchFamily="34" charset="0"/>
              </a:rPr>
              <a:t>What are Promoters ?</a:t>
            </a:r>
            <a:endParaRPr lang="en-IN" dirty="0"/>
          </a:p>
        </p:txBody>
      </p:sp>
      <p:pic>
        <p:nvPicPr>
          <p:cNvPr id="1026" name="Picture 2">
            <a:extLst>
              <a:ext uri="{FF2B5EF4-FFF2-40B4-BE49-F238E27FC236}">
                <a16:creationId xmlns:a16="http://schemas.microsoft.com/office/drawing/2014/main" id="{FD242D78-B60D-047B-5555-0398141AE4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3600" y="3287891"/>
            <a:ext cx="4191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B2DB27-C943-8E79-A3F5-754DBE03CF26}"/>
              </a:ext>
            </a:extLst>
          </p:cNvPr>
          <p:cNvSpPr txBox="1"/>
          <p:nvPr/>
        </p:nvSpPr>
        <p:spPr>
          <a:xfrm>
            <a:off x="2209800" y="1752600"/>
            <a:ext cx="8001000" cy="923330"/>
          </a:xfrm>
          <a:prstGeom prst="rect">
            <a:avLst/>
          </a:prstGeom>
          <a:noFill/>
        </p:spPr>
        <p:txBody>
          <a:bodyPr wrap="square">
            <a:spAutoFit/>
          </a:bodyPr>
          <a:lstStyle/>
          <a:p>
            <a:r>
              <a:rPr lang="en-US" dirty="0">
                <a:solidFill>
                  <a:srgbClr val="000080"/>
                </a:solidFill>
                <a:latin typeface="Arial" panose="020B0604020202020204" pitchFamily="34" charset="0"/>
              </a:rPr>
              <a:t>A </a:t>
            </a:r>
            <a:r>
              <a:rPr lang="en-US" b="1" dirty="0">
                <a:solidFill>
                  <a:srgbClr val="000080"/>
                </a:solidFill>
                <a:latin typeface="Arial" panose="020B0604020202020204" pitchFamily="34" charset="0"/>
              </a:rPr>
              <a:t>promoter</a:t>
            </a:r>
            <a:r>
              <a:rPr lang="en-US" dirty="0">
                <a:solidFill>
                  <a:srgbClr val="000080"/>
                </a:solidFill>
                <a:latin typeface="Arial" panose="020B0604020202020204" pitchFamily="34" charset="0"/>
              </a:rPr>
              <a:t> is a regulatory region of DNA located upstream (towards the 5' region) of </a:t>
            </a:r>
            <a:r>
              <a:rPr lang="en-US" dirty="0" err="1">
                <a:solidFill>
                  <a:srgbClr val="000080"/>
                </a:solidFill>
                <a:latin typeface="Arial" panose="020B0604020202020204" pitchFamily="34" charset="0"/>
              </a:rPr>
              <a:t>of</a:t>
            </a:r>
            <a:r>
              <a:rPr lang="en-US" dirty="0">
                <a:solidFill>
                  <a:srgbClr val="000080"/>
                </a:solidFill>
                <a:latin typeface="Arial" panose="020B0604020202020204" pitchFamily="34" charset="0"/>
              </a:rPr>
              <a:t> a gene, providing a control point for regulated gene transcription.</a:t>
            </a:r>
            <a:endParaRPr lang="en-IN" dirty="0"/>
          </a:p>
        </p:txBody>
      </p:sp>
    </p:spTree>
    <p:extLst>
      <p:ext uri="{BB962C8B-B14F-4D97-AF65-F5344CB8AC3E}">
        <p14:creationId xmlns:p14="http://schemas.microsoft.com/office/powerpoint/2010/main" val="388548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366A-B870-10FA-6197-CEC67476A6D1}"/>
              </a:ext>
            </a:extLst>
          </p:cNvPr>
          <p:cNvSpPr>
            <a:spLocks noGrp="1"/>
          </p:cNvSpPr>
          <p:nvPr>
            <p:ph type="title"/>
          </p:nvPr>
        </p:nvSpPr>
        <p:spPr>
          <a:xfrm>
            <a:off x="1990725" y="19050"/>
            <a:ext cx="8229600" cy="1143000"/>
          </a:xfrm>
        </p:spPr>
        <p:txBody>
          <a:bodyPr/>
          <a:lstStyle/>
          <a:p>
            <a:r>
              <a:rPr lang="en-IN" b="1" dirty="0">
                <a:solidFill>
                  <a:srgbClr val="FF0000"/>
                </a:solidFill>
              </a:rPr>
              <a:t>Promoters</a:t>
            </a:r>
          </a:p>
        </p:txBody>
      </p:sp>
      <p:sp>
        <p:nvSpPr>
          <p:cNvPr id="3" name="Content Placeholder 2">
            <a:extLst>
              <a:ext uri="{FF2B5EF4-FFF2-40B4-BE49-F238E27FC236}">
                <a16:creationId xmlns:a16="http://schemas.microsoft.com/office/drawing/2014/main" id="{84D95447-DE43-05BF-EF87-A71A54470659}"/>
              </a:ext>
            </a:extLst>
          </p:cNvPr>
          <p:cNvSpPr>
            <a:spLocks noGrp="1"/>
          </p:cNvSpPr>
          <p:nvPr>
            <p:ph idx="1"/>
          </p:nvPr>
        </p:nvSpPr>
        <p:spPr>
          <a:xfrm>
            <a:off x="2019300" y="1295401"/>
            <a:ext cx="8229600" cy="4525963"/>
          </a:xfrm>
        </p:spPr>
        <p:txBody>
          <a:bodyPr>
            <a:normAutofit fontScale="32500" lnSpcReduction="20000"/>
          </a:bodyPr>
          <a:lstStyle/>
          <a:p>
            <a:pPr algn="l"/>
            <a:r>
              <a:rPr lang="en-US" sz="5200" b="1" dirty="0">
                <a:solidFill>
                  <a:srgbClr val="FF0000"/>
                </a:solidFill>
                <a:latin typeface="Arial" panose="020B0604020202020204" pitchFamily="34" charset="0"/>
              </a:rPr>
              <a:t>Prokaryotic promoters</a:t>
            </a:r>
          </a:p>
          <a:p>
            <a:pPr algn="just"/>
            <a:r>
              <a:rPr lang="en-US" sz="5200" dirty="0">
                <a:solidFill>
                  <a:srgbClr val="000080"/>
                </a:solidFill>
                <a:latin typeface="Arial" panose="020B0604020202020204" pitchFamily="34" charset="0"/>
              </a:rPr>
              <a:t>In prokaryotes, the promoter consists of two short sequences at -10 and -35 positions upstream from the transcription start site.</a:t>
            </a:r>
          </a:p>
          <a:p>
            <a:pPr algn="just">
              <a:buFont typeface="Arial" panose="020B0604020202020204" pitchFamily="34" charset="0"/>
              <a:buChar char="•"/>
            </a:pPr>
            <a:r>
              <a:rPr lang="en-US" sz="5200" dirty="0">
                <a:solidFill>
                  <a:srgbClr val="000080"/>
                </a:solidFill>
                <a:latin typeface="Arial" panose="020B0604020202020204" pitchFamily="34" charset="0"/>
              </a:rPr>
              <a:t>The sequence at </a:t>
            </a:r>
            <a:r>
              <a:rPr lang="en-US" sz="5200" b="1" dirty="0">
                <a:solidFill>
                  <a:srgbClr val="000080"/>
                </a:solidFill>
                <a:latin typeface="Arial" panose="020B0604020202020204" pitchFamily="34" charset="0"/>
              </a:rPr>
              <a:t>-10</a:t>
            </a:r>
            <a:r>
              <a:rPr lang="en-US" sz="5200" dirty="0">
                <a:solidFill>
                  <a:srgbClr val="000080"/>
                </a:solidFill>
                <a:latin typeface="Arial" panose="020B0604020202020204" pitchFamily="34" charset="0"/>
              </a:rPr>
              <a:t> is called the </a:t>
            </a:r>
            <a:r>
              <a:rPr lang="en-US" sz="5200" dirty="0" err="1">
                <a:solidFill>
                  <a:srgbClr val="000080"/>
                </a:solidFill>
                <a:latin typeface="Arial" panose="020B0604020202020204" pitchFamily="34" charset="0"/>
              </a:rPr>
              <a:t>Pribnow</a:t>
            </a:r>
            <a:r>
              <a:rPr lang="en-US" sz="5200" dirty="0">
                <a:solidFill>
                  <a:srgbClr val="000080"/>
                </a:solidFill>
                <a:latin typeface="Arial" panose="020B0604020202020204" pitchFamily="34" charset="0"/>
              </a:rPr>
              <a:t> box, or the -10 element, and usually consists of the six nucleotides </a:t>
            </a:r>
            <a:r>
              <a:rPr lang="en-US" sz="5200" b="1" dirty="0">
                <a:solidFill>
                  <a:srgbClr val="000080"/>
                </a:solidFill>
                <a:latin typeface="Arial" panose="020B0604020202020204" pitchFamily="34" charset="0"/>
              </a:rPr>
              <a:t>TATAAT.</a:t>
            </a:r>
            <a:r>
              <a:rPr lang="en-US" sz="5200" dirty="0">
                <a:solidFill>
                  <a:srgbClr val="000080"/>
                </a:solidFill>
                <a:latin typeface="Arial" panose="020B0604020202020204" pitchFamily="34" charset="0"/>
              </a:rPr>
              <a:t> The </a:t>
            </a:r>
            <a:r>
              <a:rPr lang="en-US" sz="5200" dirty="0" err="1">
                <a:solidFill>
                  <a:srgbClr val="000080"/>
                </a:solidFill>
                <a:latin typeface="Arial" panose="020B0604020202020204" pitchFamily="34" charset="0"/>
              </a:rPr>
              <a:t>Pribnow</a:t>
            </a:r>
            <a:r>
              <a:rPr lang="en-US" sz="5200" dirty="0">
                <a:solidFill>
                  <a:srgbClr val="000080"/>
                </a:solidFill>
                <a:latin typeface="Arial" panose="020B0604020202020204" pitchFamily="34" charset="0"/>
              </a:rPr>
              <a:t> box is absolutely essential to start transcription in prokaryotes.</a:t>
            </a:r>
          </a:p>
          <a:p>
            <a:pPr algn="just">
              <a:buFont typeface="Arial" panose="020B0604020202020204" pitchFamily="34" charset="0"/>
              <a:buChar char="•"/>
            </a:pPr>
            <a:r>
              <a:rPr lang="en-US" sz="5200" dirty="0">
                <a:solidFill>
                  <a:srgbClr val="000080"/>
                </a:solidFill>
                <a:latin typeface="Arial" panose="020B0604020202020204" pitchFamily="34" charset="0"/>
              </a:rPr>
              <a:t>The other sequence at -</a:t>
            </a:r>
            <a:r>
              <a:rPr lang="en-US" sz="5200" b="1" dirty="0">
                <a:solidFill>
                  <a:srgbClr val="000080"/>
                </a:solidFill>
                <a:latin typeface="Arial" panose="020B0604020202020204" pitchFamily="34" charset="0"/>
              </a:rPr>
              <a:t>35</a:t>
            </a:r>
            <a:r>
              <a:rPr lang="en-US" sz="5200" dirty="0">
                <a:solidFill>
                  <a:srgbClr val="000080"/>
                </a:solidFill>
                <a:latin typeface="Arial" panose="020B0604020202020204" pitchFamily="34" charset="0"/>
              </a:rPr>
              <a:t> (the -35 element) usually consists of the six nucleotides TTGACA. Its presence allows a very high transcription rate.</a:t>
            </a:r>
          </a:p>
          <a:p>
            <a:pPr algn="just">
              <a:buFont typeface="Arial" panose="020B0604020202020204" pitchFamily="34" charset="0"/>
              <a:buChar char="•"/>
            </a:pPr>
            <a:endParaRPr lang="en-US" sz="5200" dirty="0">
              <a:solidFill>
                <a:srgbClr val="000080"/>
              </a:solidFill>
              <a:latin typeface="Arial" panose="020B0604020202020204" pitchFamily="34" charset="0"/>
            </a:endParaRPr>
          </a:p>
          <a:p>
            <a:pPr algn="l"/>
            <a:r>
              <a:rPr lang="en-US" sz="5200" b="1" dirty="0">
                <a:solidFill>
                  <a:srgbClr val="FF0000"/>
                </a:solidFill>
                <a:latin typeface="Arial" panose="020B0604020202020204" pitchFamily="34" charset="0"/>
              </a:rPr>
              <a:t>Eukaryotic promoters</a:t>
            </a:r>
          </a:p>
          <a:p>
            <a:pPr algn="just"/>
            <a:r>
              <a:rPr lang="en-US" sz="5200" dirty="0">
                <a:solidFill>
                  <a:srgbClr val="000080"/>
                </a:solidFill>
                <a:latin typeface="Arial" panose="020B0604020202020204" pitchFamily="34" charset="0"/>
              </a:rPr>
              <a:t>Eukaryotic promoters are extremely diverse and are difficult to characterize. They typically lie upstream of the gene and can have regulatory elements several kilobases away from the transcriptional start site. In eukaryotes, the transcriptional complex can cause the DNA to bend back on itself, which allows for placement of regulatory sequences far from the actual site of transcription. Many eukaryotic promoters, contain a TATA box (sequence </a:t>
            </a:r>
            <a:r>
              <a:rPr lang="en-US" sz="5200" b="1" dirty="0">
                <a:solidFill>
                  <a:srgbClr val="000080"/>
                </a:solidFill>
                <a:latin typeface="Arial" panose="020B0604020202020204" pitchFamily="34" charset="0"/>
              </a:rPr>
              <a:t>TATAAA</a:t>
            </a:r>
            <a:r>
              <a:rPr lang="en-US" sz="5200" dirty="0">
                <a:solidFill>
                  <a:srgbClr val="000080"/>
                </a:solidFill>
                <a:latin typeface="Arial" panose="020B0604020202020204" pitchFamily="34" charset="0"/>
              </a:rPr>
              <a:t>), which in turn binds a TATA binding protein which assists in the formation of the RNA polymerase transcriptional complex. The TATA box typically lies very close to the transcriptional start site (often within 50 bases).</a:t>
            </a:r>
          </a:p>
          <a:p>
            <a:endParaRPr lang="en-IN" dirty="0"/>
          </a:p>
        </p:txBody>
      </p:sp>
    </p:spTree>
    <p:extLst>
      <p:ext uri="{BB962C8B-B14F-4D97-AF65-F5344CB8AC3E}">
        <p14:creationId xmlns:p14="http://schemas.microsoft.com/office/powerpoint/2010/main" val="280123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9EDD-99CC-E484-02EE-02FF8893A115}"/>
              </a:ext>
            </a:extLst>
          </p:cNvPr>
          <p:cNvSpPr>
            <a:spLocks noGrp="1"/>
          </p:cNvSpPr>
          <p:nvPr>
            <p:ph type="title"/>
          </p:nvPr>
        </p:nvSpPr>
        <p:spPr>
          <a:xfrm>
            <a:off x="1981200" y="-152400"/>
            <a:ext cx="8229600" cy="1143000"/>
          </a:xfrm>
        </p:spPr>
        <p:txBody>
          <a:bodyPr/>
          <a:lstStyle/>
          <a:p>
            <a:r>
              <a:rPr lang="en-US" b="1" dirty="0">
                <a:solidFill>
                  <a:srgbClr val="FF0000"/>
                </a:solidFill>
              </a:rPr>
              <a:t>Enhancers</a:t>
            </a:r>
          </a:p>
        </p:txBody>
      </p:sp>
      <p:sp>
        <p:nvSpPr>
          <p:cNvPr id="3" name="Content Placeholder 2">
            <a:extLst>
              <a:ext uri="{FF2B5EF4-FFF2-40B4-BE49-F238E27FC236}">
                <a16:creationId xmlns:a16="http://schemas.microsoft.com/office/drawing/2014/main" id="{1843ED15-41B3-F1EC-55EB-45AD806498ED}"/>
              </a:ext>
            </a:extLst>
          </p:cNvPr>
          <p:cNvSpPr>
            <a:spLocks noGrp="1"/>
          </p:cNvSpPr>
          <p:nvPr>
            <p:ph idx="1"/>
          </p:nvPr>
        </p:nvSpPr>
        <p:spPr>
          <a:xfrm>
            <a:off x="1828800" y="838201"/>
            <a:ext cx="8382000" cy="5287963"/>
          </a:xfrm>
        </p:spPr>
        <p:txBody>
          <a:bodyPr>
            <a:normAutofit fontScale="55000" lnSpcReduction="20000"/>
          </a:bodyPr>
          <a:lstStyle/>
          <a:p>
            <a:pPr algn="just"/>
            <a:r>
              <a:rPr lang="en-US" sz="4200" dirty="0"/>
              <a:t>Eukaryotic enhancers are DNA sequences that act as regulatory elements to boost gene transcription, often located far from the gene they influence. They work by binding </a:t>
            </a:r>
            <a:r>
              <a:rPr lang="en-US" sz="4200" dirty="0">
                <a:hlinkClick r:id="rId2">
                  <a:extLst>
                    <a:ext uri="{A12FA001-AC4F-418D-AE19-62706E023703}">
                      <ahyp:hlinkClr xmlns:ahyp="http://schemas.microsoft.com/office/drawing/2018/hyperlinkcolor" val="tx"/>
                    </a:ext>
                  </a:extLst>
                </a:hlinkClick>
              </a:rPr>
              <a:t>transcription factors</a:t>
            </a:r>
            <a:r>
              <a:rPr lang="en-US" sz="4200" dirty="0"/>
              <a:t>, which then interact with the </a:t>
            </a:r>
            <a:r>
              <a:rPr lang="en-US" sz="4200" dirty="0">
                <a:hlinkClick r:id="rId3">
                  <a:extLst>
                    <a:ext uri="{A12FA001-AC4F-418D-AE19-62706E023703}">
                      <ahyp:hlinkClr xmlns:ahyp="http://schemas.microsoft.com/office/drawing/2018/hyperlinkcolor" val="tx"/>
                    </a:ext>
                  </a:extLst>
                </a:hlinkClick>
              </a:rPr>
              <a:t>promoter region</a:t>
            </a:r>
            <a:r>
              <a:rPr lang="en-US" sz="4200" dirty="0"/>
              <a:t> and </a:t>
            </a:r>
            <a:r>
              <a:rPr lang="en-US" sz="4200" dirty="0">
                <a:hlinkClick r:id="rId4">
                  <a:extLst>
                    <a:ext uri="{A12FA001-AC4F-418D-AE19-62706E023703}">
                      <ahyp:hlinkClr xmlns:ahyp="http://schemas.microsoft.com/office/drawing/2018/hyperlinkcolor" val="tx"/>
                    </a:ext>
                  </a:extLst>
                </a:hlinkClick>
              </a:rPr>
              <a:t>RNA polymerase</a:t>
            </a:r>
            <a:r>
              <a:rPr lang="en-US" sz="4200" dirty="0"/>
              <a:t>, ultimately increasing the rate of gene expression. </a:t>
            </a:r>
          </a:p>
          <a:p>
            <a:pPr algn="just"/>
            <a:r>
              <a:rPr lang="en-US" sz="4200" b="1" dirty="0"/>
              <a:t>Location: </a:t>
            </a:r>
            <a:r>
              <a:rPr lang="en-US" sz="4200" dirty="0"/>
              <a:t>Enhancers can be located upstream, downstream, or even within the gene they regulate, and can be quite distant from the </a:t>
            </a:r>
            <a:r>
              <a:rPr lang="en-US" sz="4200" dirty="0">
                <a:hlinkClick r:id="rId5">
                  <a:extLst>
                    <a:ext uri="{A12FA001-AC4F-418D-AE19-62706E023703}">
                      <ahyp:hlinkClr xmlns:ahyp="http://schemas.microsoft.com/office/drawing/2018/hyperlinkcolor" val="tx"/>
                    </a:ext>
                  </a:extLst>
                </a:hlinkClick>
              </a:rPr>
              <a:t>promoter</a:t>
            </a:r>
            <a:r>
              <a:rPr lang="en-US" sz="4200" dirty="0"/>
              <a:t>. </a:t>
            </a:r>
          </a:p>
          <a:p>
            <a:pPr algn="just"/>
            <a:r>
              <a:rPr lang="en-US" sz="4200" b="1" dirty="0"/>
              <a:t>Independence: </a:t>
            </a:r>
            <a:r>
              <a:rPr lang="en-US" sz="4200" dirty="0"/>
              <a:t>They are not dependent on their orientation or precise distance from the promoter. </a:t>
            </a:r>
          </a:p>
          <a:p>
            <a:pPr algn="just"/>
            <a:r>
              <a:rPr lang="en-US" sz="4200" b="1" dirty="0"/>
              <a:t>Specificity: </a:t>
            </a:r>
            <a:r>
              <a:rPr lang="en-US" sz="4200" dirty="0"/>
              <a:t>Enhancers often confer </a:t>
            </a:r>
            <a:r>
              <a:rPr lang="en-US" sz="4200" dirty="0">
                <a:hlinkClick r:id="rId6">
                  <a:extLst>
                    <a:ext uri="{A12FA001-AC4F-418D-AE19-62706E023703}">
                      <ahyp:hlinkClr xmlns:ahyp="http://schemas.microsoft.com/office/drawing/2018/hyperlinkcolor" val="tx"/>
                    </a:ext>
                  </a:extLst>
                </a:hlinkClick>
              </a:rPr>
              <a:t>tissue-specific</a:t>
            </a:r>
            <a:r>
              <a:rPr lang="en-US" sz="4200" dirty="0"/>
              <a:t> and temporal (time-specific) regulation of gene expression. </a:t>
            </a:r>
          </a:p>
          <a:p>
            <a:pPr algn="just"/>
            <a:r>
              <a:rPr lang="en-US" sz="4200" b="1" dirty="0"/>
              <a:t>Increased Transcription: </a:t>
            </a:r>
            <a:r>
              <a:rPr lang="en-US" sz="4200" dirty="0"/>
              <a:t>By facilitating the recruitment and activity of RNA polymerase, enhancers increase the rate at which the gene is transcribed into mRNA. </a:t>
            </a:r>
          </a:p>
          <a:p>
            <a:r>
              <a:rPr lang="en-US" sz="4200" b="1" dirty="0"/>
              <a:t>Disease: </a:t>
            </a:r>
            <a:r>
              <a:rPr lang="en-US" sz="4200" dirty="0"/>
              <a:t>Dysregulation of enhancers can lead to various human diseases due to improper gene expression</a:t>
            </a:r>
          </a:p>
          <a:p>
            <a:pPr algn="just"/>
            <a:endParaRPr lang="en-US" dirty="0"/>
          </a:p>
          <a:p>
            <a:endParaRPr lang="en-US" dirty="0"/>
          </a:p>
          <a:p>
            <a:endParaRPr lang="en-US" dirty="0"/>
          </a:p>
        </p:txBody>
      </p:sp>
    </p:spTree>
    <p:extLst>
      <p:ext uri="{BB962C8B-B14F-4D97-AF65-F5344CB8AC3E}">
        <p14:creationId xmlns:p14="http://schemas.microsoft.com/office/powerpoint/2010/main" val="307092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533E-DD6F-A8EC-40C5-E889C6F49977}"/>
              </a:ext>
            </a:extLst>
          </p:cNvPr>
          <p:cNvSpPr>
            <a:spLocks noGrp="1"/>
          </p:cNvSpPr>
          <p:nvPr>
            <p:ph type="title"/>
          </p:nvPr>
        </p:nvSpPr>
        <p:spPr/>
        <p:txBody>
          <a:bodyPr/>
          <a:lstStyle/>
          <a:p>
            <a:r>
              <a:rPr lang="en-IN" b="1" i="0" dirty="0">
                <a:solidFill>
                  <a:srgbClr val="FF0000"/>
                </a:solidFill>
                <a:effectLst/>
                <a:latin typeface="Arial" panose="020B0604020202020204" pitchFamily="34" charset="0"/>
              </a:rPr>
              <a:t>What is Genome Analysis</a:t>
            </a:r>
            <a:r>
              <a:rPr lang="en-IN" b="1" i="0" dirty="0">
                <a:solidFill>
                  <a:srgbClr val="000080"/>
                </a:solidFill>
                <a:effectLst/>
                <a:latin typeface="Arial" panose="020B0604020202020204" pitchFamily="34" charset="0"/>
              </a:rPr>
              <a:t>?</a:t>
            </a:r>
            <a:endParaRPr lang="en-IN" dirty="0"/>
          </a:p>
        </p:txBody>
      </p:sp>
      <p:sp>
        <p:nvSpPr>
          <p:cNvPr id="3" name="Content Placeholder 2">
            <a:extLst>
              <a:ext uri="{FF2B5EF4-FFF2-40B4-BE49-F238E27FC236}">
                <a16:creationId xmlns:a16="http://schemas.microsoft.com/office/drawing/2014/main" id="{475B03BC-09F8-D424-A575-B13ABDFD200D}"/>
              </a:ext>
            </a:extLst>
          </p:cNvPr>
          <p:cNvSpPr>
            <a:spLocks noGrp="1"/>
          </p:cNvSpPr>
          <p:nvPr>
            <p:ph idx="1"/>
          </p:nvPr>
        </p:nvSpPr>
        <p:spPr/>
        <p:txBody>
          <a:bodyPr>
            <a:normAutofit fontScale="25000" lnSpcReduction="20000"/>
          </a:bodyPr>
          <a:lstStyle/>
          <a:p>
            <a:pPr algn="just"/>
            <a:r>
              <a:rPr lang="en-US" sz="5600" dirty="0">
                <a:solidFill>
                  <a:srgbClr val="000080"/>
                </a:solidFill>
                <a:latin typeface="Arial" panose="020B0604020202020204" pitchFamily="34" charset="0"/>
              </a:rPr>
              <a:t>Genome analysis entails the prediction of genes in uncharacterized genomic sequences. The 21st century has seen the announcement of the draft version of the human genome sequence. Model organisms have been sequenced in both the plant and animal kingdoms.</a:t>
            </a:r>
          </a:p>
          <a:p>
            <a:pPr algn="just"/>
            <a:endParaRPr lang="en-US" sz="5600" dirty="0">
              <a:solidFill>
                <a:srgbClr val="000080"/>
              </a:solidFill>
              <a:latin typeface="Arial" panose="020B0604020202020204" pitchFamily="34" charset="0"/>
            </a:endParaRPr>
          </a:p>
          <a:p>
            <a:pPr algn="just"/>
            <a:r>
              <a:rPr lang="en-US" sz="5600" dirty="0">
                <a:solidFill>
                  <a:srgbClr val="000080"/>
                </a:solidFill>
                <a:latin typeface="Arial" panose="020B0604020202020204" pitchFamily="34" charset="0"/>
              </a:rPr>
              <a:t>However, the pace of genome annotation is not matching the pace of genome sequencing. </a:t>
            </a:r>
            <a:r>
              <a:rPr lang="en-US" sz="5600" b="1" u="sng" dirty="0">
                <a:solidFill>
                  <a:srgbClr val="FF0000"/>
                </a:solidFill>
                <a:latin typeface="Arial" panose="020B0604020202020204" pitchFamily="34" charset="0"/>
              </a:rPr>
              <a:t>Experimental genome annotation is slow and time consuming. The demand is to be able to develop computational tools for gene prediction.</a:t>
            </a:r>
          </a:p>
          <a:p>
            <a:pPr algn="just"/>
            <a:endParaRPr lang="en-US" sz="5600" dirty="0">
              <a:solidFill>
                <a:srgbClr val="000080"/>
              </a:solidFill>
              <a:latin typeface="Arial" panose="020B0604020202020204" pitchFamily="34" charset="0"/>
            </a:endParaRPr>
          </a:p>
          <a:p>
            <a:pPr algn="just"/>
            <a:r>
              <a:rPr lang="en-US" sz="5600" dirty="0">
                <a:solidFill>
                  <a:srgbClr val="000080"/>
                </a:solidFill>
                <a:latin typeface="Arial" panose="020B0604020202020204" pitchFamily="34" charset="0"/>
              </a:rPr>
              <a:t>Computational Gene prediction is relatively simple for the prokaryotes where all the genes are converted into the corresponding mRNA and then into proteins. The process is more complex for eukaryotic cells where the coding DNA sequence is interrupted by random sequences called introns.</a:t>
            </a:r>
          </a:p>
          <a:p>
            <a:pPr algn="just"/>
            <a:endParaRPr lang="en-US" sz="5600" dirty="0">
              <a:solidFill>
                <a:srgbClr val="000080"/>
              </a:solidFill>
              <a:latin typeface="Arial" panose="020B0604020202020204" pitchFamily="34" charset="0"/>
            </a:endParaRPr>
          </a:p>
          <a:p>
            <a:pPr algn="just"/>
            <a:r>
              <a:rPr lang="en-US" sz="5600" dirty="0">
                <a:solidFill>
                  <a:srgbClr val="FF0000"/>
                </a:solidFill>
                <a:latin typeface="Arial" panose="020B0604020202020204" pitchFamily="34" charset="0"/>
              </a:rPr>
              <a:t>Some of the questions which biologists want to answer today are:</a:t>
            </a:r>
          </a:p>
          <a:p>
            <a:pPr algn="just">
              <a:buFont typeface="Arial" panose="020B0604020202020204" pitchFamily="34" charset="0"/>
              <a:buChar char="•"/>
            </a:pPr>
            <a:r>
              <a:rPr lang="en-US" sz="5600" dirty="0">
                <a:solidFill>
                  <a:srgbClr val="000080"/>
                </a:solidFill>
                <a:latin typeface="Arial" panose="020B0604020202020204" pitchFamily="34" charset="0"/>
              </a:rPr>
              <a:t>Given a DNA sequence, what part of it codes for a protein and what part of it is junk DNA.</a:t>
            </a:r>
          </a:p>
          <a:p>
            <a:pPr algn="just">
              <a:buFont typeface="Arial" panose="020B0604020202020204" pitchFamily="34" charset="0"/>
              <a:buChar char="•"/>
            </a:pPr>
            <a:r>
              <a:rPr lang="en-US" sz="5600" dirty="0">
                <a:solidFill>
                  <a:srgbClr val="000080"/>
                </a:solidFill>
                <a:latin typeface="Arial" panose="020B0604020202020204" pitchFamily="34" charset="0"/>
              </a:rPr>
              <a:t>Classify the junk DNA as intron, untranslated region, transposons, dead genes, regulatory elements etc.</a:t>
            </a:r>
          </a:p>
          <a:p>
            <a:pPr algn="just">
              <a:buFont typeface="Arial" panose="020B0604020202020204" pitchFamily="34" charset="0"/>
              <a:buChar char="•"/>
            </a:pPr>
            <a:r>
              <a:rPr lang="en-US" sz="5600" dirty="0">
                <a:solidFill>
                  <a:srgbClr val="000080"/>
                </a:solidFill>
                <a:latin typeface="Arial" panose="020B0604020202020204" pitchFamily="34" charset="0"/>
              </a:rPr>
              <a:t>Divide a newly sequenced genome into the genes (coding) and the non-coding regions.</a:t>
            </a:r>
          </a:p>
          <a:p>
            <a:pPr algn="just"/>
            <a:r>
              <a:rPr lang="en-US" sz="5600" dirty="0">
                <a:solidFill>
                  <a:srgbClr val="000080"/>
                </a:solidFill>
                <a:latin typeface="Arial" panose="020B0604020202020204" pitchFamily="34" charset="0"/>
              </a:rPr>
              <a:t>The importance of genome analysis can be understood by comparing the human and chimpanzee genomes. The chimp and human genomes vary by an average of just 2% i.e. just about 160 enzymes. A complete genome analysis of the two genomes would give a strong insight into the various mechanisms responsible for the differences.</a:t>
            </a:r>
          </a:p>
          <a:p>
            <a:endParaRPr lang="en-IN" dirty="0"/>
          </a:p>
        </p:txBody>
      </p:sp>
    </p:spTree>
    <p:extLst>
      <p:ext uri="{BB962C8B-B14F-4D97-AF65-F5344CB8AC3E}">
        <p14:creationId xmlns:p14="http://schemas.microsoft.com/office/powerpoint/2010/main" val="767361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23DB-F0CC-B737-6E90-F8ACFDBD6271}"/>
              </a:ext>
            </a:extLst>
          </p:cNvPr>
          <p:cNvSpPr>
            <a:spLocks noGrp="1"/>
          </p:cNvSpPr>
          <p:nvPr>
            <p:ph type="title"/>
          </p:nvPr>
        </p:nvSpPr>
        <p:spPr/>
        <p:txBody>
          <a:bodyPr>
            <a:normAutofit/>
          </a:bodyPr>
          <a:lstStyle/>
          <a:p>
            <a:r>
              <a:rPr lang="en-US" b="1" dirty="0">
                <a:solidFill>
                  <a:srgbClr val="FF0000"/>
                </a:solidFill>
              </a:rPr>
              <a:t>DNA ANNOTATION</a:t>
            </a:r>
            <a:br>
              <a:rPr lang="en-US" b="1" dirty="0">
                <a:solidFill>
                  <a:srgbClr val="FF0000"/>
                </a:solidFill>
              </a:rPr>
            </a:br>
            <a:r>
              <a:rPr lang="en-US" b="1" dirty="0">
                <a:solidFill>
                  <a:srgbClr val="0070C0"/>
                </a:solidFill>
              </a:rPr>
              <a:t>(Structural &amp; Functional)</a:t>
            </a:r>
          </a:p>
        </p:txBody>
      </p:sp>
      <p:sp>
        <p:nvSpPr>
          <p:cNvPr id="3" name="Content Placeholder 2">
            <a:extLst>
              <a:ext uri="{FF2B5EF4-FFF2-40B4-BE49-F238E27FC236}">
                <a16:creationId xmlns:a16="http://schemas.microsoft.com/office/drawing/2014/main" id="{24CF6252-B3A3-4A41-150D-0FB4123F2F72}"/>
              </a:ext>
            </a:extLst>
          </p:cNvPr>
          <p:cNvSpPr>
            <a:spLocks noGrp="1"/>
          </p:cNvSpPr>
          <p:nvPr>
            <p:ph idx="1"/>
          </p:nvPr>
        </p:nvSpPr>
        <p:spPr/>
        <p:txBody>
          <a:bodyPr>
            <a:normAutofit/>
          </a:bodyPr>
          <a:lstStyle/>
          <a:p>
            <a:pPr algn="just"/>
            <a:r>
              <a:rPr lang="en-US" b="0" i="0" dirty="0">
                <a:effectLst/>
                <a:highlight>
                  <a:srgbClr val="FFFFFF"/>
                </a:highlight>
                <a:latin typeface="Arial" panose="020B0604020202020204" pitchFamily="34" charset="0"/>
              </a:rPr>
              <a:t>In </a:t>
            </a:r>
            <a:r>
              <a:rPr lang="en-US" b="0" i="0" strike="noStrike" dirty="0">
                <a:effectLst/>
                <a:highlight>
                  <a:srgbClr val="FFFFFF"/>
                </a:highlight>
                <a:latin typeface="Arial" panose="020B0604020202020204" pitchFamily="34" charset="0"/>
                <a:hlinkClick r:id="rId2" tooltip="Molecular biology">
                  <a:extLst>
                    <a:ext uri="{A12FA001-AC4F-418D-AE19-62706E023703}">
                      <ahyp:hlinkClr xmlns:ahyp="http://schemas.microsoft.com/office/drawing/2018/hyperlinkcolor" val="tx"/>
                    </a:ext>
                  </a:extLst>
                </a:hlinkClick>
              </a:rPr>
              <a:t>molecular biology</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3" tooltip="Genetics">
                  <a:extLst>
                    <a:ext uri="{A12FA001-AC4F-418D-AE19-62706E023703}">
                      <ahyp:hlinkClr xmlns:ahyp="http://schemas.microsoft.com/office/drawing/2018/hyperlinkcolor" val="tx"/>
                    </a:ext>
                  </a:extLst>
                </a:hlinkClick>
              </a:rPr>
              <a:t>genetics</a:t>
            </a:r>
            <a:r>
              <a:rPr lang="en-US" b="0" i="0" dirty="0">
                <a:effectLst/>
                <a:highlight>
                  <a:srgbClr val="FFFFFF"/>
                </a:highlight>
                <a:latin typeface="Arial" panose="020B0604020202020204" pitchFamily="34" charset="0"/>
              </a:rPr>
              <a:t>, </a:t>
            </a:r>
            <a:r>
              <a:rPr lang="en-US" b="1" i="0" dirty="0">
                <a:effectLst/>
                <a:highlight>
                  <a:srgbClr val="FFFFFF"/>
                </a:highlight>
                <a:latin typeface="Arial" panose="020B0604020202020204" pitchFamily="34" charset="0"/>
              </a:rPr>
              <a:t>DNA annotation</a:t>
            </a:r>
            <a:r>
              <a:rPr lang="en-US" b="0" i="0" dirty="0">
                <a:effectLst/>
                <a:highlight>
                  <a:srgbClr val="FFFFFF"/>
                </a:highlight>
                <a:latin typeface="Arial" panose="020B0604020202020204" pitchFamily="34" charset="0"/>
              </a:rPr>
              <a:t> or </a:t>
            </a:r>
            <a:r>
              <a:rPr lang="en-US" b="1" i="0" dirty="0">
                <a:effectLst/>
                <a:highlight>
                  <a:srgbClr val="FFFFFF"/>
                </a:highlight>
                <a:latin typeface="Arial" panose="020B0604020202020204" pitchFamily="34" charset="0"/>
              </a:rPr>
              <a:t>genome annotation</a:t>
            </a:r>
            <a:r>
              <a:rPr lang="en-US" b="0" i="0" dirty="0">
                <a:effectLst/>
                <a:highlight>
                  <a:srgbClr val="FFFFFF"/>
                </a:highlight>
                <a:latin typeface="Arial" panose="020B0604020202020204" pitchFamily="34" charset="0"/>
              </a:rPr>
              <a:t> is the process of describing the structure and function of the components of a </a:t>
            </a:r>
            <a:r>
              <a:rPr lang="en-US" b="0" i="0" u="none" strike="noStrike" dirty="0">
                <a:effectLst/>
                <a:highlight>
                  <a:srgbClr val="FFFFFF"/>
                </a:highlight>
                <a:latin typeface="Arial" panose="020B0604020202020204" pitchFamily="34" charset="0"/>
                <a:hlinkClick r:id="rId4" tooltip="Genome">
                  <a:extLst>
                    <a:ext uri="{A12FA001-AC4F-418D-AE19-62706E023703}">
                      <ahyp:hlinkClr xmlns:ahyp="http://schemas.microsoft.com/office/drawing/2018/hyperlinkcolor" val="tx"/>
                    </a:ext>
                  </a:extLst>
                </a:hlinkClick>
              </a:rPr>
              <a:t>genome</a:t>
            </a:r>
            <a:r>
              <a:rPr lang="en-US" b="0" i="0" dirty="0">
                <a:effectLst/>
                <a:highlight>
                  <a:srgbClr val="FFFFFF"/>
                </a:highlight>
                <a:latin typeface="Arial" panose="020B0604020202020204" pitchFamily="34" charset="0"/>
              </a:rPr>
              <a:t>, by analyzing and interpreting them in order to extract their biological significance and understand the biological processes in which they participate. </a:t>
            </a:r>
          </a:p>
          <a:p>
            <a:pPr algn="just"/>
            <a:r>
              <a:rPr lang="en-US" b="0" i="0" dirty="0">
                <a:effectLst/>
                <a:highlight>
                  <a:srgbClr val="FFFFFF"/>
                </a:highlight>
                <a:latin typeface="Arial" panose="020B0604020202020204" pitchFamily="34" charset="0"/>
              </a:rPr>
              <a:t>Among other things, it identifies the locations of </a:t>
            </a:r>
            <a:r>
              <a:rPr lang="en-US" b="0" i="0" u="none" strike="noStrike" dirty="0">
                <a:effectLst/>
                <a:highlight>
                  <a:srgbClr val="FFFFFF"/>
                </a:highlight>
                <a:latin typeface="Arial" panose="020B0604020202020204" pitchFamily="34" charset="0"/>
                <a:hlinkClick r:id="rId5" tooltip="Gene">
                  <a:extLst>
                    <a:ext uri="{A12FA001-AC4F-418D-AE19-62706E023703}">
                      <ahyp:hlinkClr xmlns:ahyp="http://schemas.microsoft.com/office/drawing/2018/hyperlinkcolor" val="tx"/>
                    </a:ext>
                  </a:extLst>
                </a:hlinkClick>
              </a:rPr>
              <a:t>genes</a:t>
            </a:r>
            <a:r>
              <a:rPr lang="en-US" b="0" i="0" dirty="0">
                <a:effectLst/>
                <a:highlight>
                  <a:srgbClr val="FFFFFF"/>
                </a:highlight>
                <a:latin typeface="Arial" panose="020B0604020202020204" pitchFamily="34" charset="0"/>
              </a:rPr>
              <a:t> and all the </a:t>
            </a:r>
            <a:r>
              <a:rPr lang="en-US" b="0" i="0" u="none" strike="noStrike" dirty="0">
                <a:effectLst/>
                <a:highlight>
                  <a:srgbClr val="FFFFFF"/>
                </a:highlight>
                <a:latin typeface="Arial" panose="020B0604020202020204" pitchFamily="34" charset="0"/>
                <a:hlinkClick r:id="rId6" tooltip="Coding region">
                  <a:extLst>
                    <a:ext uri="{A12FA001-AC4F-418D-AE19-62706E023703}">
                      <ahyp:hlinkClr xmlns:ahyp="http://schemas.microsoft.com/office/drawing/2018/hyperlinkcolor" val="tx"/>
                    </a:ext>
                  </a:extLst>
                </a:hlinkClick>
              </a:rPr>
              <a:t>coding regions</a:t>
            </a:r>
            <a:r>
              <a:rPr lang="en-US" b="0" i="0" dirty="0">
                <a:effectLst/>
                <a:highlight>
                  <a:srgbClr val="FFFFFF"/>
                </a:highlight>
                <a:latin typeface="Arial" panose="020B0604020202020204" pitchFamily="34" charset="0"/>
              </a:rPr>
              <a:t> in a genome and determines what those genes do.</a:t>
            </a:r>
            <a:endParaRPr lang="en-US" dirty="0"/>
          </a:p>
        </p:txBody>
      </p:sp>
    </p:spTree>
    <p:extLst>
      <p:ext uri="{BB962C8B-B14F-4D97-AF65-F5344CB8AC3E}">
        <p14:creationId xmlns:p14="http://schemas.microsoft.com/office/powerpoint/2010/main" val="4147021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F9EB-8240-A32D-3788-43062BD1896A}"/>
              </a:ext>
            </a:extLst>
          </p:cNvPr>
          <p:cNvSpPr>
            <a:spLocks noGrp="1"/>
          </p:cNvSpPr>
          <p:nvPr>
            <p:ph type="title"/>
          </p:nvPr>
        </p:nvSpPr>
        <p:spPr/>
        <p:txBody>
          <a:bodyPr/>
          <a:lstStyle/>
          <a:p>
            <a:r>
              <a:rPr lang="en-US" b="1" dirty="0">
                <a:solidFill>
                  <a:srgbClr val="FF0000"/>
                </a:solidFill>
              </a:rPr>
              <a:t>DNA ANNOTATION</a:t>
            </a:r>
            <a:endParaRPr lang="en-US" dirty="0"/>
          </a:p>
        </p:txBody>
      </p:sp>
      <p:sp>
        <p:nvSpPr>
          <p:cNvPr id="3" name="Content Placeholder 2">
            <a:extLst>
              <a:ext uri="{FF2B5EF4-FFF2-40B4-BE49-F238E27FC236}">
                <a16:creationId xmlns:a16="http://schemas.microsoft.com/office/drawing/2014/main" id="{8768FE78-E50C-25C9-FB16-6144513E8662}"/>
              </a:ext>
            </a:extLst>
          </p:cNvPr>
          <p:cNvSpPr>
            <a:spLocks noGrp="1"/>
          </p:cNvSpPr>
          <p:nvPr>
            <p:ph idx="1"/>
          </p:nvPr>
        </p:nvSpPr>
        <p:spPr/>
        <p:txBody>
          <a:bodyPr>
            <a:normAutofit fontScale="92500" lnSpcReduction="10000"/>
          </a:bodyPr>
          <a:lstStyle/>
          <a:p>
            <a:pPr algn="just"/>
            <a:r>
              <a:rPr lang="en-US" b="0" i="0" dirty="0">
                <a:effectLst/>
                <a:highlight>
                  <a:srgbClr val="FFFFFF"/>
                </a:highlight>
                <a:latin typeface="Arial" panose="020B0604020202020204" pitchFamily="34" charset="0"/>
              </a:rPr>
              <a:t>Annotation is performed after a genome is </a:t>
            </a:r>
            <a:r>
              <a:rPr lang="en-US" b="0" i="0" u="sng" dirty="0">
                <a:effectLst/>
                <a:highlight>
                  <a:srgbClr val="FFFFFF"/>
                </a:highlight>
                <a:latin typeface="Arial" panose="020B0604020202020204" pitchFamily="34" charset="0"/>
                <a:hlinkClick r:id="rId2">
                  <a:extLst>
                    <a:ext uri="{A12FA001-AC4F-418D-AE19-62706E023703}">
                      <ahyp:hlinkClr xmlns:ahyp="http://schemas.microsoft.com/office/drawing/2018/hyperlinkcolor" val="tx"/>
                    </a:ext>
                  </a:extLst>
                </a:hlinkClick>
              </a:rPr>
              <a:t>sequenced</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3" tooltip="Sequence assembly">
                  <a:extLst>
                    <a:ext uri="{A12FA001-AC4F-418D-AE19-62706E023703}">
                      <ahyp:hlinkClr xmlns:ahyp="http://schemas.microsoft.com/office/drawing/2018/hyperlinkcolor" val="tx"/>
                    </a:ext>
                  </a:extLst>
                </a:hlinkClick>
              </a:rPr>
              <a:t>assembled</a:t>
            </a:r>
            <a:r>
              <a:rPr lang="en-US" b="0" i="0" dirty="0">
                <a:effectLst/>
                <a:highlight>
                  <a:srgbClr val="FFFFFF"/>
                </a:highlight>
                <a:latin typeface="Arial" panose="020B0604020202020204" pitchFamily="34" charset="0"/>
              </a:rPr>
              <a:t>, and is a necessary step in genome analysis before the sequence is deposited in a </a:t>
            </a:r>
            <a:r>
              <a:rPr lang="en-US" b="0" i="0" u="none" strike="noStrike" dirty="0">
                <a:effectLst/>
                <a:highlight>
                  <a:srgbClr val="FFFFFF"/>
                </a:highlight>
                <a:latin typeface="Arial" panose="020B0604020202020204" pitchFamily="34" charset="0"/>
                <a:hlinkClick r:id="rId4" tooltip="List of biological databases">
                  <a:extLst>
                    <a:ext uri="{A12FA001-AC4F-418D-AE19-62706E023703}">
                      <ahyp:hlinkClr xmlns:ahyp="http://schemas.microsoft.com/office/drawing/2018/hyperlinkcolor" val="tx"/>
                    </a:ext>
                  </a:extLst>
                </a:hlinkClick>
              </a:rPr>
              <a:t>database</a:t>
            </a:r>
            <a:r>
              <a:rPr lang="en-US" b="0" i="0" dirty="0">
                <a:effectLst/>
                <a:highlight>
                  <a:srgbClr val="FFFFFF"/>
                </a:highlight>
                <a:latin typeface="Arial" panose="020B0604020202020204" pitchFamily="34" charset="0"/>
              </a:rPr>
              <a:t> and described in a published article.</a:t>
            </a:r>
          </a:p>
          <a:p>
            <a:pPr algn="just"/>
            <a:r>
              <a:rPr lang="en-US" dirty="0">
                <a:highlight>
                  <a:srgbClr val="FFFFFF"/>
                </a:highlight>
                <a:latin typeface="Arial" panose="020B0604020202020204" pitchFamily="34" charset="0"/>
              </a:rPr>
              <a:t>D</a:t>
            </a:r>
            <a:r>
              <a:rPr lang="en-US" b="0" i="0" dirty="0">
                <a:effectLst/>
                <a:highlight>
                  <a:srgbClr val="FFFFFF"/>
                </a:highlight>
                <a:latin typeface="Arial" panose="020B0604020202020204" pitchFamily="34" charset="0"/>
              </a:rPr>
              <a:t>ue to the size and complexity of sequenced genomes, DNA annotation is not performed manually, but is instead automated by computational means. However, the conclusions drawn from the obtained results require manual expert analysis.</a:t>
            </a:r>
            <a:endParaRPr lang="en-US" b="0" i="0" baseline="30000" dirty="0">
              <a:effectLst/>
              <a:highlight>
                <a:srgbClr val="FFFFFF"/>
              </a:highlight>
              <a:latin typeface="Arial" panose="020B0604020202020204" pitchFamily="34" charset="0"/>
            </a:endParaRPr>
          </a:p>
          <a:p>
            <a:pPr algn="just"/>
            <a:r>
              <a:rPr lang="en-US" b="0" i="0" dirty="0">
                <a:solidFill>
                  <a:srgbClr val="202122"/>
                </a:solidFill>
                <a:effectLst/>
                <a:highlight>
                  <a:srgbClr val="FFFFFF"/>
                </a:highlight>
                <a:latin typeface="Arial" panose="020B0604020202020204" pitchFamily="34" charset="0"/>
              </a:rPr>
              <a:t>DNA annotation is classified into two categories: </a:t>
            </a:r>
            <a:r>
              <a:rPr lang="en-US" b="0" i="1" dirty="0">
                <a:solidFill>
                  <a:srgbClr val="202122"/>
                </a:solidFill>
                <a:effectLst/>
                <a:highlight>
                  <a:srgbClr val="FFFFFF"/>
                </a:highlight>
                <a:latin typeface="Arial" panose="020B0604020202020204" pitchFamily="34" charset="0"/>
              </a:rPr>
              <a:t>structural annotation</a:t>
            </a:r>
            <a:r>
              <a:rPr lang="en-US" b="0" i="0" dirty="0">
                <a:solidFill>
                  <a:srgbClr val="202122"/>
                </a:solidFill>
                <a:effectLst/>
                <a:highlight>
                  <a:srgbClr val="FFFFFF"/>
                </a:highlight>
                <a:latin typeface="Arial" panose="020B0604020202020204" pitchFamily="34" charset="0"/>
              </a:rPr>
              <a:t>, which identifies and demarcates elements in a genome, and </a:t>
            </a:r>
            <a:r>
              <a:rPr lang="en-US" b="0" i="1" dirty="0">
                <a:solidFill>
                  <a:srgbClr val="202122"/>
                </a:solidFill>
                <a:effectLst/>
                <a:highlight>
                  <a:srgbClr val="FFFFFF"/>
                </a:highlight>
                <a:latin typeface="Arial" panose="020B0604020202020204" pitchFamily="34" charset="0"/>
              </a:rPr>
              <a:t>functional annotation</a:t>
            </a:r>
            <a:r>
              <a:rPr lang="en-US" b="0" i="0" dirty="0">
                <a:solidFill>
                  <a:srgbClr val="202122"/>
                </a:solidFill>
                <a:effectLst/>
                <a:highlight>
                  <a:srgbClr val="FFFFFF"/>
                </a:highlight>
                <a:latin typeface="Arial" panose="020B0604020202020204" pitchFamily="34" charset="0"/>
              </a:rPr>
              <a:t>, which assigns functions to these elements.</a:t>
            </a:r>
            <a:endParaRPr lang="en-US" dirty="0"/>
          </a:p>
        </p:txBody>
      </p:sp>
    </p:spTree>
    <p:extLst>
      <p:ext uri="{BB962C8B-B14F-4D97-AF65-F5344CB8AC3E}">
        <p14:creationId xmlns:p14="http://schemas.microsoft.com/office/powerpoint/2010/main" val="21613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5B90-AF23-A542-38B0-797EB913A9D9}"/>
              </a:ext>
            </a:extLst>
          </p:cNvPr>
          <p:cNvSpPr>
            <a:spLocks noGrp="1"/>
          </p:cNvSpPr>
          <p:nvPr>
            <p:ph type="title"/>
          </p:nvPr>
        </p:nvSpPr>
        <p:spPr/>
        <p:txBody>
          <a:bodyPr/>
          <a:lstStyle/>
          <a:p>
            <a:r>
              <a:rPr lang="en-US" b="1" dirty="0">
                <a:solidFill>
                  <a:srgbClr val="FF0000"/>
                </a:solidFill>
              </a:rPr>
              <a:t>STRUCTURAL ANNOTATION</a:t>
            </a:r>
          </a:p>
        </p:txBody>
      </p:sp>
      <p:sp>
        <p:nvSpPr>
          <p:cNvPr id="3" name="Content Placeholder 2">
            <a:extLst>
              <a:ext uri="{FF2B5EF4-FFF2-40B4-BE49-F238E27FC236}">
                <a16:creationId xmlns:a16="http://schemas.microsoft.com/office/drawing/2014/main" id="{4813EF18-2CAD-EC30-D0DC-BA30CCAABA80}"/>
              </a:ext>
            </a:extLst>
          </p:cNvPr>
          <p:cNvSpPr>
            <a:spLocks noGrp="1"/>
          </p:cNvSpPr>
          <p:nvPr>
            <p:ph idx="1"/>
          </p:nvPr>
        </p:nvSpPr>
        <p:spPr/>
        <p:txBody>
          <a:bodyPr>
            <a:normAutofit fontScale="92500"/>
          </a:bodyPr>
          <a:lstStyle/>
          <a:p>
            <a:pPr algn="just"/>
            <a:r>
              <a:rPr lang="en-US" b="0" i="0" dirty="0">
                <a:effectLst/>
                <a:highlight>
                  <a:srgbClr val="FFFFFF"/>
                </a:highlight>
                <a:latin typeface="Arial" panose="020B0604020202020204" pitchFamily="34" charset="0"/>
              </a:rPr>
              <a:t>Structural annotation describes the precise location of the different elements in a genome, such as </a:t>
            </a:r>
            <a:r>
              <a:rPr lang="en-US" b="0" i="0" u="none" strike="noStrike" dirty="0">
                <a:effectLst/>
                <a:highlight>
                  <a:srgbClr val="FFFFFF"/>
                </a:highlight>
                <a:latin typeface="Arial" panose="020B0604020202020204" pitchFamily="34" charset="0"/>
                <a:hlinkClick r:id="rId2" tooltip="Open reading frame">
                  <a:extLst>
                    <a:ext uri="{A12FA001-AC4F-418D-AE19-62706E023703}">
                      <ahyp:hlinkClr xmlns:ahyp="http://schemas.microsoft.com/office/drawing/2018/hyperlinkcolor" val="tx"/>
                    </a:ext>
                  </a:extLst>
                </a:hlinkClick>
              </a:rPr>
              <a:t>open reading frames</a:t>
            </a:r>
            <a:r>
              <a:rPr lang="en-US" b="0" i="0" dirty="0">
                <a:effectLst/>
                <a:highlight>
                  <a:srgbClr val="FFFFFF"/>
                </a:highlight>
                <a:latin typeface="Arial" panose="020B0604020202020204" pitchFamily="34" charset="0"/>
              </a:rPr>
              <a:t> (ORFs), </a:t>
            </a:r>
            <a:r>
              <a:rPr lang="en-US" b="0" i="0" u="none" strike="noStrike" dirty="0">
                <a:effectLst/>
                <a:highlight>
                  <a:srgbClr val="FFFFFF"/>
                </a:highlight>
                <a:latin typeface="Arial" panose="020B0604020202020204" pitchFamily="34" charset="0"/>
                <a:hlinkClick r:id="rId3" tooltip="Coding sequence">
                  <a:extLst>
                    <a:ext uri="{A12FA001-AC4F-418D-AE19-62706E023703}">
                      <ahyp:hlinkClr xmlns:ahyp="http://schemas.microsoft.com/office/drawing/2018/hyperlinkcolor" val="tx"/>
                    </a:ext>
                  </a:extLst>
                </a:hlinkClick>
              </a:rPr>
              <a:t>coding sequences</a:t>
            </a:r>
            <a:r>
              <a:rPr lang="en-US" b="0" i="0" dirty="0">
                <a:effectLst/>
                <a:highlight>
                  <a:srgbClr val="FFFFFF"/>
                </a:highlight>
                <a:latin typeface="Arial" panose="020B0604020202020204" pitchFamily="34" charset="0"/>
              </a:rPr>
              <a:t> (CDS), </a:t>
            </a:r>
            <a:r>
              <a:rPr lang="en-US" b="0" i="0" u="none" strike="noStrike" dirty="0">
                <a:effectLst/>
                <a:highlight>
                  <a:srgbClr val="FFFFFF"/>
                </a:highlight>
                <a:latin typeface="Arial" panose="020B0604020202020204" pitchFamily="34" charset="0"/>
                <a:hlinkClick r:id="rId4" tooltip="Exon">
                  <a:extLst>
                    <a:ext uri="{A12FA001-AC4F-418D-AE19-62706E023703}">
                      <ahyp:hlinkClr xmlns:ahyp="http://schemas.microsoft.com/office/drawing/2018/hyperlinkcolor" val="tx"/>
                    </a:ext>
                  </a:extLst>
                </a:hlinkClick>
              </a:rPr>
              <a:t>exons</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5" tooltip="Intron">
                  <a:extLst>
                    <a:ext uri="{A12FA001-AC4F-418D-AE19-62706E023703}">
                      <ahyp:hlinkClr xmlns:ahyp="http://schemas.microsoft.com/office/drawing/2018/hyperlinkcolor" val="tx"/>
                    </a:ext>
                  </a:extLst>
                </a:hlinkClick>
              </a:rPr>
              <a:t>introns</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6" tooltip="Repeated sequence (DNA)">
                  <a:extLst>
                    <a:ext uri="{A12FA001-AC4F-418D-AE19-62706E023703}">
                      <ahyp:hlinkClr xmlns:ahyp="http://schemas.microsoft.com/office/drawing/2018/hyperlinkcolor" val="tx"/>
                    </a:ext>
                  </a:extLst>
                </a:hlinkClick>
              </a:rPr>
              <a:t>repeats</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7" tooltip="RNA splicing">
                  <a:extLst>
                    <a:ext uri="{A12FA001-AC4F-418D-AE19-62706E023703}">
                      <ahyp:hlinkClr xmlns:ahyp="http://schemas.microsoft.com/office/drawing/2018/hyperlinkcolor" val="tx"/>
                    </a:ext>
                  </a:extLst>
                </a:hlinkClick>
              </a:rPr>
              <a:t>splice sites</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8" tooltip="Regulatory sequence">
                  <a:extLst>
                    <a:ext uri="{A12FA001-AC4F-418D-AE19-62706E023703}">
                      <ahyp:hlinkClr xmlns:ahyp="http://schemas.microsoft.com/office/drawing/2018/hyperlinkcolor" val="tx"/>
                    </a:ext>
                  </a:extLst>
                </a:hlinkClick>
              </a:rPr>
              <a:t>regulatory motifs</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9" tooltip="Start codon">
                  <a:extLst>
                    <a:ext uri="{A12FA001-AC4F-418D-AE19-62706E023703}">
                      <ahyp:hlinkClr xmlns:ahyp="http://schemas.microsoft.com/office/drawing/2018/hyperlinkcolor" val="tx"/>
                    </a:ext>
                  </a:extLst>
                </a:hlinkClick>
              </a:rPr>
              <a:t>start</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10" tooltip="Stop codon">
                  <a:extLst>
                    <a:ext uri="{A12FA001-AC4F-418D-AE19-62706E023703}">
                      <ahyp:hlinkClr xmlns:ahyp="http://schemas.microsoft.com/office/drawing/2018/hyperlinkcolor" val="tx"/>
                    </a:ext>
                  </a:extLst>
                </a:hlinkClick>
              </a:rPr>
              <a:t>stop</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11" tooltip="Genetic code">
                  <a:extLst>
                    <a:ext uri="{A12FA001-AC4F-418D-AE19-62706E023703}">
                      <ahyp:hlinkClr xmlns:ahyp="http://schemas.microsoft.com/office/drawing/2018/hyperlinkcolor" val="tx"/>
                    </a:ext>
                  </a:extLst>
                </a:hlinkClick>
              </a:rPr>
              <a:t>codons</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12" tooltip="Promoter (genetics)">
                  <a:extLst>
                    <a:ext uri="{A12FA001-AC4F-418D-AE19-62706E023703}">
                      <ahyp:hlinkClr xmlns:ahyp="http://schemas.microsoft.com/office/drawing/2018/hyperlinkcolor" val="tx"/>
                    </a:ext>
                  </a:extLst>
                </a:hlinkClick>
              </a:rPr>
              <a:t>promoters</a:t>
            </a:r>
            <a:r>
              <a:rPr lang="en-US" b="0" i="0" dirty="0">
                <a:effectLst/>
                <a:highlight>
                  <a:srgbClr val="FFFFFF"/>
                </a:highlight>
                <a:latin typeface="Arial" panose="020B0604020202020204" pitchFamily="34" charset="0"/>
              </a:rPr>
              <a:t>.</a:t>
            </a:r>
            <a:r>
              <a:rPr lang="en-US" b="0" i="0" u="none" strike="noStrike" baseline="30000" dirty="0">
                <a:effectLst/>
                <a:highlight>
                  <a:srgbClr val="FFFFFF"/>
                </a:highlight>
                <a:latin typeface="Arial" panose="020B0604020202020204" pitchFamily="34" charset="0"/>
                <a:hlinkClick r:id="rId13">
                  <a:extLst>
                    <a:ext uri="{A12FA001-AC4F-418D-AE19-62706E023703}">
                      <ahyp:hlinkClr xmlns:ahyp="http://schemas.microsoft.com/office/drawing/2018/hyperlinkcolor" val="tx"/>
                    </a:ext>
                  </a:extLst>
                </a:hlinkClick>
              </a:rPr>
              <a:t>[6]</a:t>
            </a:r>
            <a:r>
              <a:rPr lang="en-US" b="0" i="0" u="none" strike="noStrike" baseline="30000" dirty="0">
                <a:effectLst/>
                <a:highlight>
                  <a:srgbClr val="FFFFFF"/>
                </a:highlight>
                <a:latin typeface="Arial" panose="020B0604020202020204" pitchFamily="34" charset="0"/>
                <a:hlinkClick r:id="rId14">
                  <a:extLst>
                    <a:ext uri="{A12FA001-AC4F-418D-AE19-62706E023703}">
                      <ahyp:hlinkClr xmlns:ahyp="http://schemas.microsoft.com/office/drawing/2018/hyperlinkcolor" val="tx"/>
                    </a:ext>
                  </a:extLst>
                </a:hlinkClick>
              </a:rPr>
              <a:t>[23]</a:t>
            </a:r>
            <a:r>
              <a:rPr lang="en-US" b="0" i="0" dirty="0">
                <a:effectLst/>
                <a:highlight>
                  <a:srgbClr val="FFFFFF"/>
                </a:highlight>
                <a:latin typeface="Arial" panose="020B0604020202020204" pitchFamily="34" charset="0"/>
              </a:rPr>
              <a:t> The main steps of structural annotation are:</a:t>
            </a:r>
          </a:p>
          <a:p>
            <a:pPr algn="just"/>
            <a:endParaRPr lang="en-US" b="0" i="0" dirty="0">
              <a:effectLst/>
              <a:highlight>
                <a:srgbClr val="FFFFFF"/>
              </a:highlight>
              <a:latin typeface="Arial" panose="020B0604020202020204" pitchFamily="34" charset="0"/>
            </a:endParaRPr>
          </a:p>
          <a:p>
            <a:pPr algn="l">
              <a:buFont typeface="+mj-lt"/>
              <a:buAutoNum type="arabicPeriod"/>
            </a:pPr>
            <a:r>
              <a:rPr lang="en-US" b="0" i="0" dirty="0">
                <a:solidFill>
                  <a:srgbClr val="202122"/>
                </a:solidFill>
                <a:effectLst/>
                <a:highlight>
                  <a:srgbClr val="FFFFFF"/>
                </a:highlight>
                <a:latin typeface="Arial" panose="020B0604020202020204" pitchFamily="34" charset="0"/>
              </a:rPr>
              <a:t>Repeat identification and masking.</a:t>
            </a:r>
          </a:p>
          <a:p>
            <a:pPr algn="l">
              <a:buFont typeface="+mj-lt"/>
              <a:buAutoNum type="arabicPeriod"/>
            </a:pPr>
            <a:r>
              <a:rPr lang="en-US" b="0" i="0" dirty="0">
                <a:solidFill>
                  <a:srgbClr val="202122"/>
                </a:solidFill>
                <a:effectLst/>
                <a:highlight>
                  <a:srgbClr val="FFFFFF"/>
                </a:highlight>
                <a:latin typeface="Arial" panose="020B0604020202020204" pitchFamily="34" charset="0"/>
              </a:rPr>
              <a:t>Evidence alignment (optional).</a:t>
            </a:r>
          </a:p>
          <a:p>
            <a:pPr algn="l">
              <a:buFont typeface="+mj-lt"/>
              <a:buAutoNum type="arabicPeriod"/>
            </a:pPr>
            <a:r>
              <a:rPr lang="en-US" b="0" i="0" dirty="0">
                <a:solidFill>
                  <a:srgbClr val="202122"/>
                </a:solidFill>
                <a:effectLst/>
                <a:highlight>
                  <a:srgbClr val="FFFFFF"/>
                </a:highlight>
                <a:latin typeface="Arial" panose="020B0604020202020204" pitchFamily="34" charset="0"/>
              </a:rPr>
              <a:t>Splice identification (only in eukaryotes).</a:t>
            </a:r>
          </a:p>
          <a:p>
            <a:pPr algn="l">
              <a:buFont typeface="+mj-lt"/>
              <a:buAutoNum type="arabicPeriod"/>
            </a:pPr>
            <a:r>
              <a:rPr lang="en-US" b="0" i="0" dirty="0">
                <a:solidFill>
                  <a:srgbClr val="202122"/>
                </a:solidFill>
                <a:effectLst/>
                <a:highlight>
                  <a:srgbClr val="FFFFFF"/>
                </a:highlight>
                <a:latin typeface="Arial" panose="020B0604020202020204" pitchFamily="34" charset="0"/>
              </a:rPr>
              <a:t>Feature prediction (coding and noncoding sequences).</a:t>
            </a:r>
          </a:p>
          <a:p>
            <a:endParaRPr lang="en-US" dirty="0"/>
          </a:p>
        </p:txBody>
      </p:sp>
    </p:spTree>
    <p:extLst>
      <p:ext uri="{BB962C8B-B14F-4D97-AF65-F5344CB8AC3E}">
        <p14:creationId xmlns:p14="http://schemas.microsoft.com/office/powerpoint/2010/main" val="3257547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A0C6-111B-AAC6-2963-7F300F65A68A}"/>
              </a:ext>
            </a:extLst>
          </p:cNvPr>
          <p:cNvSpPr>
            <a:spLocks noGrp="1"/>
          </p:cNvSpPr>
          <p:nvPr>
            <p:ph type="title"/>
          </p:nvPr>
        </p:nvSpPr>
        <p:spPr/>
        <p:txBody>
          <a:bodyPr/>
          <a:lstStyle/>
          <a:p>
            <a:r>
              <a:rPr lang="en-US" b="1" dirty="0">
                <a:solidFill>
                  <a:srgbClr val="FF0000"/>
                </a:solidFill>
              </a:rPr>
              <a:t>STRUCTURAL ANNOTATION</a:t>
            </a:r>
            <a:endParaRPr lang="en-IN" b="1" dirty="0">
              <a:solidFill>
                <a:srgbClr val="FF0000"/>
              </a:solidFill>
            </a:endParaRPr>
          </a:p>
        </p:txBody>
      </p:sp>
      <p:pic>
        <p:nvPicPr>
          <p:cNvPr id="1026" name="Picture 2" descr="undefined">
            <a:extLst>
              <a:ext uri="{FF2B5EF4-FFF2-40B4-BE49-F238E27FC236}">
                <a16:creationId xmlns:a16="http://schemas.microsoft.com/office/drawing/2014/main" id="{EEDF9C60-0A4E-A9B8-5AF0-AB0E850ADD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5201" y="1272383"/>
            <a:ext cx="4853781" cy="485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288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8CA2-08FA-6BCA-D5E3-A8C3DD937F4B}"/>
              </a:ext>
            </a:extLst>
          </p:cNvPr>
          <p:cNvSpPr>
            <a:spLocks noGrp="1"/>
          </p:cNvSpPr>
          <p:nvPr>
            <p:ph type="title"/>
          </p:nvPr>
        </p:nvSpPr>
        <p:spPr/>
        <p:txBody>
          <a:bodyPr>
            <a:normAutofit/>
          </a:bodyPr>
          <a:lstStyle/>
          <a:p>
            <a:r>
              <a:rPr lang="en-US" b="1" i="0" dirty="0">
                <a:solidFill>
                  <a:srgbClr val="FF0000"/>
                </a:solidFill>
                <a:effectLst/>
                <a:highlight>
                  <a:srgbClr val="FFFFFF"/>
                </a:highlight>
                <a:latin typeface="inherit"/>
              </a:rPr>
              <a:t>Repeat Identification and Masking</a:t>
            </a:r>
            <a:br>
              <a:rPr lang="en-US" b="1" i="0" dirty="0">
                <a:effectLst/>
                <a:highlight>
                  <a:srgbClr val="FFFFFF"/>
                </a:highlight>
                <a:latin typeface="inherit"/>
              </a:rPr>
            </a:br>
            <a:endParaRPr lang="en-US" dirty="0"/>
          </a:p>
        </p:txBody>
      </p:sp>
      <p:sp>
        <p:nvSpPr>
          <p:cNvPr id="3" name="Content Placeholder 2">
            <a:extLst>
              <a:ext uri="{FF2B5EF4-FFF2-40B4-BE49-F238E27FC236}">
                <a16:creationId xmlns:a16="http://schemas.microsoft.com/office/drawing/2014/main" id="{35385DD2-970F-B6A3-6150-CEB931EDCC78}"/>
              </a:ext>
            </a:extLst>
          </p:cNvPr>
          <p:cNvSpPr>
            <a:spLocks noGrp="1"/>
          </p:cNvSpPr>
          <p:nvPr>
            <p:ph idx="1"/>
          </p:nvPr>
        </p:nvSpPr>
        <p:spPr>
          <a:xfrm>
            <a:off x="1981200" y="1295401"/>
            <a:ext cx="8229600" cy="4830763"/>
          </a:xfrm>
        </p:spPr>
        <p:txBody>
          <a:bodyPr>
            <a:noAutofit/>
          </a:bodyPr>
          <a:lstStyle/>
          <a:p>
            <a:pPr algn="just">
              <a:buFont typeface="Wingdings" panose="05000000000000000000" pitchFamily="2" charset="2"/>
              <a:buChar char="§"/>
            </a:pPr>
            <a:r>
              <a:rPr lang="en-US" sz="1600" dirty="0">
                <a:highlight>
                  <a:srgbClr val="FFFFFF"/>
                </a:highlight>
                <a:latin typeface="Arial" panose="020B0604020202020204" pitchFamily="34" charset="0"/>
              </a:rPr>
              <a:t>The first step of structural annotation consists in the identification and masking of </a:t>
            </a:r>
            <a:r>
              <a:rPr lang="en-US" sz="1600" dirty="0">
                <a:highlight>
                  <a:srgbClr val="FFFFFF"/>
                </a:highlight>
                <a:latin typeface="Arial" panose="020B0604020202020204" pitchFamily="34" charset="0"/>
                <a:hlinkClick r:id="rId2" tooltip="Repeated sequence (DNA)">
                  <a:extLst>
                    <a:ext uri="{A12FA001-AC4F-418D-AE19-62706E023703}">
                      <ahyp:hlinkClr xmlns:ahyp="http://schemas.microsoft.com/office/drawing/2018/hyperlinkcolor" val="tx"/>
                    </a:ext>
                  </a:extLst>
                </a:hlinkClick>
              </a:rPr>
              <a:t>repeats</a:t>
            </a:r>
            <a:r>
              <a:rPr lang="en-US" sz="1600" dirty="0">
                <a:highlight>
                  <a:srgbClr val="FFFFFF"/>
                </a:highlight>
                <a:latin typeface="Arial" panose="020B0604020202020204" pitchFamily="34" charset="0"/>
              </a:rPr>
              <a:t>, which include low-complexity sequences (such as AGAGAGAG, or </a:t>
            </a:r>
            <a:r>
              <a:rPr lang="en-US" sz="1600" dirty="0" err="1">
                <a:highlight>
                  <a:srgbClr val="FFFFFF"/>
                </a:highlight>
                <a:latin typeface="Arial" panose="020B0604020202020204" pitchFamily="34" charset="0"/>
              </a:rPr>
              <a:t>monopolymeric</a:t>
            </a:r>
            <a:r>
              <a:rPr lang="en-US" sz="1600" dirty="0">
                <a:highlight>
                  <a:srgbClr val="FFFFFF"/>
                </a:highlight>
                <a:latin typeface="Arial" panose="020B0604020202020204" pitchFamily="34" charset="0"/>
              </a:rPr>
              <a:t> segments like TTTTTTTTT), and </a:t>
            </a:r>
            <a:r>
              <a:rPr lang="en-US" sz="1600" dirty="0">
                <a:highlight>
                  <a:srgbClr val="FFFFFF"/>
                </a:highlight>
                <a:latin typeface="Arial" panose="020B0604020202020204" pitchFamily="34" charset="0"/>
                <a:hlinkClick r:id="rId3" tooltip="Transposon">
                  <a:extLst>
                    <a:ext uri="{A12FA001-AC4F-418D-AE19-62706E023703}">
                      <ahyp:hlinkClr xmlns:ahyp="http://schemas.microsoft.com/office/drawing/2018/hyperlinkcolor" val="tx"/>
                    </a:ext>
                  </a:extLst>
                </a:hlinkClick>
              </a:rPr>
              <a:t>transposons</a:t>
            </a:r>
            <a:r>
              <a:rPr lang="en-US" sz="1600" dirty="0">
                <a:highlight>
                  <a:srgbClr val="FFFFFF"/>
                </a:highlight>
                <a:latin typeface="Arial" panose="020B0604020202020204" pitchFamily="34" charset="0"/>
              </a:rPr>
              <a:t> (</a:t>
            </a:r>
            <a:r>
              <a:rPr lang="hi-IN" sz="1600" dirty="0">
                <a:highlight>
                  <a:srgbClr val="FFFFFF"/>
                </a:highlight>
                <a:latin typeface="Arial" panose="020B0604020202020204" pitchFamily="34" charset="0"/>
              </a:rPr>
              <a:t>s</a:t>
            </a:r>
            <a:r>
              <a:rPr lang="en-US" sz="1600" dirty="0" err="1">
                <a:highlight>
                  <a:srgbClr val="FFFFFF"/>
                </a:highlight>
              </a:rPr>
              <a:t>ome</a:t>
            </a:r>
            <a:r>
              <a:rPr lang="en-US" sz="1600" dirty="0">
                <a:highlight>
                  <a:srgbClr val="FFFFFF"/>
                </a:highlight>
              </a:rPr>
              <a:t> repetitive elements are able to move within the genome (transposons and retrotransposons</a:t>
            </a:r>
            <a:r>
              <a:rPr lang="hi-IN" sz="1600" dirty="0">
                <a:highlight>
                  <a:srgbClr val="FFFFFF"/>
                </a:highlight>
              </a:rPr>
              <a:t>)</a:t>
            </a:r>
            <a:r>
              <a:rPr lang="en-US" sz="1600" dirty="0">
                <a:highlight>
                  <a:srgbClr val="FFFFFF"/>
                </a:highlight>
              </a:rPr>
              <a:t>. DNA transposons move from one genomic location to another by a cut-and-paste mechanism</a:t>
            </a:r>
            <a:r>
              <a:rPr lang="en-US" sz="1600" dirty="0">
                <a:highlight>
                  <a:srgbClr val="FFFFFF"/>
                </a:highlight>
                <a:latin typeface="Arial" panose="020B0604020202020204" pitchFamily="34" charset="0"/>
              </a:rPr>
              <a:t>).</a:t>
            </a:r>
            <a:endParaRPr lang="en-US" sz="1600" baseline="30000" dirty="0">
              <a:highlight>
                <a:srgbClr val="FFFFFF"/>
              </a:highlight>
              <a:latin typeface="Arial" panose="020B0604020202020204" pitchFamily="34" charset="0"/>
            </a:endParaRPr>
          </a:p>
          <a:p>
            <a:pPr algn="just">
              <a:buFont typeface="Wingdings" panose="05000000000000000000" pitchFamily="2" charset="2"/>
              <a:buChar char="§"/>
            </a:pPr>
            <a:r>
              <a:rPr lang="en-US" sz="1600" dirty="0">
                <a:highlight>
                  <a:srgbClr val="FFFFFF"/>
                </a:highlight>
                <a:latin typeface="Arial" panose="020B0604020202020204" pitchFamily="34" charset="0"/>
              </a:rPr>
              <a:t> Repeats are a major component of both prokaryotic and eukaryotic genomes; for instance, between 0% and over 42% of prokaryotic genomes consist of repeats and three quarters of the </a:t>
            </a:r>
            <a:r>
              <a:rPr lang="en-US" sz="1600" dirty="0">
                <a:highlight>
                  <a:srgbClr val="FFFFFF"/>
                </a:highlight>
                <a:latin typeface="Arial" panose="020B0604020202020204" pitchFamily="34" charset="0"/>
                <a:hlinkClick r:id="rId4" tooltip="Human genome">
                  <a:extLst>
                    <a:ext uri="{A12FA001-AC4F-418D-AE19-62706E023703}">
                      <ahyp:hlinkClr xmlns:ahyp="http://schemas.microsoft.com/office/drawing/2018/hyperlinkcolor" val="tx"/>
                    </a:ext>
                  </a:extLst>
                </a:hlinkClick>
              </a:rPr>
              <a:t>huma genome</a:t>
            </a:r>
            <a:r>
              <a:rPr lang="en-US" sz="1600" dirty="0">
                <a:highlight>
                  <a:srgbClr val="FFFFFF"/>
                </a:highlight>
                <a:latin typeface="Arial" panose="020B0604020202020204" pitchFamily="34" charset="0"/>
              </a:rPr>
              <a:t> are composed of repetitive elements.</a:t>
            </a:r>
          </a:p>
          <a:p>
            <a:pPr algn="just">
              <a:buFont typeface="Wingdings" panose="05000000000000000000" pitchFamily="2" charset="2"/>
              <a:buChar char="§"/>
            </a:pPr>
            <a:r>
              <a:rPr lang="en-US" sz="1600" dirty="0">
                <a:highlight>
                  <a:srgbClr val="FFFFFF"/>
                </a:highlight>
                <a:latin typeface="Arial" panose="020B0604020202020204" pitchFamily="34" charset="0"/>
              </a:rPr>
              <a:t>After the repetitive regions in a genome have been identified, they are masked. </a:t>
            </a:r>
            <a:r>
              <a:rPr lang="en-US" sz="1600" i="1" dirty="0">
                <a:highlight>
                  <a:srgbClr val="FFFFFF"/>
                </a:highlight>
                <a:latin typeface="Arial" panose="020B0604020202020204" pitchFamily="34" charset="0"/>
              </a:rPr>
              <a:t>Masking</a:t>
            </a:r>
            <a:r>
              <a:rPr lang="en-US" sz="1600" dirty="0">
                <a:highlight>
                  <a:srgbClr val="FFFFFF"/>
                </a:highlight>
                <a:latin typeface="Arial" panose="020B0604020202020204" pitchFamily="34" charset="0"/>
              </a:rPr>
              <a:t> means replacing the letters of the </a:t>
            </a:r>
            <a:r>
              <a:rPr lang="en-US" sz="1600" dirty="0">
                <a:highlight>
                  <a:srgbClr val="FFFFFF"/>
                </a:highlight>
                <a:latin typeface="Arial" panose="020B0604020202020204" pitchFamily="34" charset="0"/>
                <a:hlinkClick r:id="rId5" tooltip="Nucleotide">
                  <a:extLst>
                    <a:ext uri="{A12FA001-AC4F-418D-AE19-62706E023703}">
                      <ahyp:hlinkClr xmlns:ahyp="http://schemas.microsoft.com/office/drawing/2018/hyperlinkcolor" val="tx"/>
                    </a:ext>
                  </a:extLst>
                </a:hlinkClick>
              </a:rPr>
              <a:t>nucleotides</a:t>
            </a:r>
            <a:r>
              <a:rPr lang="en-US" sz="1600" dirty="0">
                <a:highlight>
                  <a:srgbClr val="FFFFFF"/>
                </a:highlight>
                <a:latin typeface="Arial" panose="020B0604020202020204" pitchFamily="34" charset="0"/>
              </a:rPr>
              <a:t> (A, C, G, or T) with other letters. By doing so, these regions will be marked as repetitive and downstream analyses will treat them accordingly. Repetitive regions may produce performance issues if they are not masked, and may even produce false evidence for gene annotation </a:t>
            </a:r>
          </a:p>
          <a:p>
            <a:pPr>
              <a:buFont typeface="Wingdings" panose="05000000000000000000" pitchFamily="2" charset="2"/>
              <a:buChar char="§"/>
            </a:pPr>
            <a:r>
              <a:rPr lang="en-US" sz="1600" dirty="0">
                <a:solidFill>
                  <a:srgbClr val="202122"/>
                </a:solidFill>
                <a:highlight>
                  <a:srgbClr val="FFFFFF"/>
                </a:highlight>
                <a:latin typeface="Arial" panose="020B0604020202020204" pitchFamily="34" charset="0"/>
              </a:rPr>
              <a:t>Depending on the letters used for replacement, masking can be classified as soft or hard: in </a:t>
            </a:r>
            <a:r>
              <a:rPr lang="en-US" sz="1600" i="1" dirty="0">
                <a:solidFill>
                  <a:srgbClr val="202122"/>
                </a:solidFill>
                <a:highlight>
                  <a:srgbClr val="FFFFFF"/>
                </a:highlight>
                <a:latin typeface="Arial" panose="020B0604020202020204" pitchFamily="34" charset="0"/>
              </a:rPr>
              <a:t>soft masking</a:t>
            </a:r>
            <a:r>
              <a:rPr lang="en-US" sz="1600" dirty="0">
                <a:solidFill>
                  <a:srgbClr val="202122"/>
                </a:solidFill>
                <a:highlight>
                  <a:srgbClr val="FFFFFF"/>
                </a:highlight>
                <a:latin typeface="Arial" panose="020B0604020202020204" pitchFamily="34" charset="0"/>
              </a:rPr>
              <a:t>, repetitive regions are indicated with lowercase letters (a, c, g, or t), whereas in </a:t>
            </a:r>
            <a:r>
              <a:rPr lang="en-US" sz="1600" i="1" dirty="0">
                <a:solidFill>
                  <a:srgbClr val="202122"/>
                </a:solidFill>
                <a:highlight>
                  <a:srgbClr val="FFFFFF"/>
                </a:highlight>
                <a:latin typeface="Arial" panose="020B0604020202020204" pitchFamily="34" charset="0"/>
              </a:rPr>
              <a:t>hard masking</a:t>
            </a:r>
            <a:r>
              <a:rPr lang="en-US" sz="1600" dirty="0">
                <a:solidFill>
                  <a:srgbClr val="202122"/>
                </a:solidFill>
                <a:highlight>
                  <a:srgbClr val="FFFFFF"/>
                </a:highlight>
                <a:latin typeface="Arial" panose="020B0604020202020204" pitchFamily="34" charset="0"/>
              </a:rPr>
              <a:t>, the letters of these regions are replaced with N's. </a:t>
            </a:r>
            <a:endParaRPr lang="en-US" sz="1600" dirty="0"/>
          </a:p>
        </p:txBody>
      </p:sp>
    </p:spTree>
    <p:extLst>
      <p:ext uri="{BB962C8B-B14F-4D97-AF65-F5344CB8AC3E}">
        <p14:creationId xmlns:p14="http://schemas.microsoft.com/office/powerpoint/2010/main" val="1598848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F617-D5EC-1F2D-F9D1-BC57A7C1F48B}"/>
              </a:ext>
            </a:extLst>
          </p:cNvPr>
          <p:cNvSpPr>
            <a:spLocks noGrp="1"/>
          </p:cNvSpPr>
          <p:nvPr>
            <p:ph type="title"/>
          </p:nvPr>
        </p:nvSpPr>
        <p:spPr/>
        <p:txBody>
          <a:bodyPr/>
          <a:lstStyle/>
          <a:p>
            <a:r>
              <a:rPr lang="en-US" b="1" i="0" dirty="0">
                <a:solidFill>
                  <a:srgbClr val="FF0000"/>
                </a:solidFill>
                <a:effectLst/>
                <a:highlight>
                  <a:srgbClr val="FFFFFF"/>
                </a:highlight>
                <a:latin typeface="inherit"/>
              </a:rPr>
              <a:t>Repeat Identification Methods</a:t>
            </a:r>
            <a:endParaRPr lang="en-US" dirty="0"/>
          </a:p>
        </p:txBody>
      </p:sp>
      <p:sp>
        <p:nvSpPr>
          <p:cNvPr id="3" name="Content Placeholder 2">
            <a:extLst>
              <a:ext uri="{FF2B5EF4-FFF2-40B4-BE49-F238E27FC236}">
                <a16:creationId xmlns:a16="http://schemas.microsoft.com/office/drawing/2014/main" id="{256C2720-63F0-521F-33B4-1ACF6A8EFC37}"/>
              </a:ext>
            </a:extLst>
          </p:cNvPr>
          <p:cNvSpPr>
            <a:spLocks noGrp="1"/>
          </p:cNvSpPr>
          <p:nvPr>
            <p:ph idx="1"/>
          </p:nvPr>
        </p:nvSpPr>
        <p:spPr/>
        <p:txBody>
          <a:bodyPr>
            <a:normAutofit fontScale="92500" lnSpcReduction="20000"/>
          </a:bodyPr>
          <a:lstStyle/>
          <a:p>
            <a:pPr algn="just"/>
            <a:r>
              <a:rPr lang="en-US" b="1" i="1" dirty="0">
                <a:effectLst/>
                <a:highlight>
                  <a:srgbClr val="FFFFFF"/>
                </a:highlight>
                <a:latin typeface="Arial" panose="020B0604020202020204" pitchFamily="34" charset="0"/>
              </a:rPr>
              <a:t>De novo</a:t>
            </a:r>
            <a:r>
              <a:rPr lang="en-US" b="1" i="0" dirty="0">
                <a:effectLst/>
                <a:highlight>
                  <a:srgbClr val="FFFFFF"/>
                </a:highlight>
                <a:latin typeface="Arial" panose="020B0604020202020204" pitchFamily="34" charset="0"/>
              </a:rPr>
              <a:t> methods</a:t>
            </a:r>
            <a:r>
              <a:rPr lang="en-US" b="0" i="0" dirty="0">
                <a:effectLst/>
                <a:highlight>
                  <a:srgbClr val="FFFFFF"/>
                </a:highlight>
                <a:latin typeface="Arial" panose="020B0604020202020204" pitchFamily="34" charset="0"/>
              </a:rPr>
              <a:t>. Repeats are identified by detecting and grouping pairs of sequences at different locations whose similarity is above a minimum threshold of </a:t>
            </a:r>
            <a:r>
              <a:rPr lang="en-US" b="0" i="0" u="none" strike="noStrike" dirty="0">
                <a:effectLst/>
                <a:highlight>
                  <a:srgbClr val="FFFFFF"/>
                </a:highlight>
                <a:latin typeface="Arial" panose="020B0604020202020204" pitchFamily="34" charset="0"/>
                <a:hlinkClick r:id="rId2" tooltip="Conserved sequence">
                  <a:extLst>
                    <a:ext uri="{A12FA001-AC4F-418D-AE19-62706E023703}">
                      <ahyp:hlinkClr xmlns:ahyp="http://schemas.microsoft.com/office/drawing/2018/hyperlinkcolor" val="tx"/>
                    </a:ext>
                  </a:extLst>
                </a:hlinkClick>
              </a:rPr>
              <a:t>sequence conservation</a:t>
            </a:r>
            <a:r>
              <a:rPr lang="en-US" b="0" i="0" dirty="0">
                <a:effectLst/>
                <a:highlight>
                  <a:srgbClr val="FFFFFF"/>
                </a:highlight>
                <a:latin typeface="Arial" panose="020B0604020202020204" pitchFamily="34" charset="0"/>
              </a:rPr>
              <a:t> in a self-genome comparison, thus requiring no prior information about repeat structure or sequences.</a:t>
            </a:r>
          </a:p>
          <a:p>
            <a:pPr algn="just"/>
            <a:r>
              <a:rPr lang="en-US" b="1" i="0" dirty="0">
                <a:effectLst/>
                <a:highlight>
                  <a:srgbClr val="FFFFFF"/>
                </a:highlight>
                <a:latin typeface="Arial" panose="020B0604020202020204" pitchFamily="34" charset="0"/>
              </a:rPr>
              <a:t>Homology-based methods</a:t>
            </a:r>
            <a:r>
              <a:rPr lang="en-US" b="0" i="0" dirty="0">
                <a:effectLst/>
                <a:highlight>
                  <a:srgbClr val="FFFFFF"/>
                </a:highlight>
                <a:latin typeface="Arial" panose="020B0604020202020204" pitchFamily="34" charset="0"/>
              </a:rPr>
              <a:t>. Repeats are identified by similarity (</a:t>
            </a:r>
            <a:r>
              <a:rPr lang="en-US" b="0" i="0" u="none" strike="noStrike" dirty="0">
                <a:effectLst/>
                <a:highlight>
                  <a:srgbClr val="FFFFFF"/>
                </a:highlight>
                <a:latin typeface="Arial" panose="020B0604020202020204" pitchFamily="34" charset="0"/>
                <a:hlinkClick r:id="rId3" tooltip="Sequence homology">
                  <a:extLst>
                    <a:ext uri="{A12FA001-AC4F-418D-AE19-62706E023703}">
                      <ahyp:hlinkClr xmlns:ahyp="http://schemas.microsoft.com/office/drawing/2018/hyperlinkcolor" val="tx"/>
                    </a:ext>
                  </a:extLst>
                </a:hlinkClick>
              </a:rPr>
              <a:t>homology</a:t>
            </a:r>
            <a:r>
              <a:rPr lang="en-US" b="0" i="0" dirty="0">
                <a:effectLst/>
                <a:highlight>
                  <a:srgbClr val="FFFFFF"/>
                </a:highlight>
                <a:latin typeface="Arial" panose="020B0604020202020204" pitchFamily="34" charset="0"/>
              </a:rPr>
              <a:t>) of known repeats stored in a curated database. These methods are more likely to find real transposons, even in lower quantities, when compared with </a:t>
            </a:r>
            <a:r>
              <a:rPr lang="en-US" b="0" i="1" dirty="0">
                <a:effectLst/>
                <a:highlight>
                  <a:srgbClr val="FFFFFF"/>
                </a:highlight>
                <a:latin typeface="Arial" panose="020B0604020202020204" pitchFamily="34" charset="0"/>
              </a:rPr>
              <a:t>de novo</a:t>
            </a:r>
            <a:r>
              <a:rPr lang="en-US" b="0" i="0" dirty="0">
                <a:effectLst/>
                <a:highlight>
                  <a:srgbClr val="FFFFFF"/>
                </a:highlight>
                <a:latin typeface="Arial" panose="020B0604020202020204" pitchFamily="34" charset="0"/>
              </a:rPr>
              <a:t> methods, but are biased towards previously identified families.</a:t>
            </a:r>
          </a:p>
          <a:p>
            <a:pPr algn="just"/>
            <a:r>
              <a:rPr lang="en-US" b="1" i="0" dirty="0">
                <a:effectLst/>
                <a:highlight>
                  <a:srgbClr val="FFFFFF"/>
                </a:highlight>
                <a:latin typeface="Arial" panose="020B0604020202020204" pitchFamily="34" charset="0"/>
              </a:rPr>
              <a:t>Structure-based methods</a:t>
            </a:r>
            <a:r>
              <a:rPr lang="en-US" b="0" i="0" dirty="0">
                <a:effectLst/>
                <a:highlight>
                  <a:srgbClr val="FFFFFF"/>
                </a:highlight>
                <a:latin typeface="Arial" panose="020B0604020202020204" pitchFamily="34" charset="0"/>
              </a:rPr>
              <a:t>. Repeats are identified based on models of their structure, rather than repetition or similarity. They are capable of identifying real transposons (just like the homology-based ones), but are not biased by known elements.</a:t>
            </a:r>
          </a:p>
          <a:p>
            <a:endParaRPr lang="en-US" dirty="0"/>
          </a:p>
        </p:txBody>
      </p:sp>
    </p:spTree>
    <p:extLst>
      <p:ext uri="{BB962C8B-B14F-4D97-AF65-F5344CB8AC3E}">
        <p14:creationId xmlns:p14="http://schemas.microsoft.com/office/powerpoint/2010/main" val="180735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807E-5B3B-4DC1-9090-6D7AEED29456}"/>
              </a:ext>
            </a:extLst>
          </p:cNvPr>
          <p:cNvSpPr>
            <a:spLocks noGrp="1"/>
          </p:cNvSpPr>
          <p:nvPr>
            <p:ph type="title"/>
          </p:nvPr>
        </p:nvSpPr>
        <p:spPr/>
        <p:txBody>
          <a:bodyPr/>
          <a:lstStyle/>
          <a:p>
            <a:r>
              <a:rPr lang="en-US" b="1" dirty="0">
                <a:solidFill>
                  <a:srgbClr val="FF0000"/>
                </a:solidFill>
              </a:rPr>
              <a:t>Objective/Motivation</a:t>
            </a:r>
            <a:endParaRPr lang="en-IN" b="1" dirty="0">
              <a:solidFill>
                <a:srgbClr val="FF0000"/>
              </a:solidFill>
            </a:endParaRPr>
          </a:p>
        </p:txBody>
      </p:sp>
      <p:sp>
        <p:nvSpPr>
          <p:cNvPr id="3" name="Content Placeholder 2">
            <a:extLst>
              <a:ext uri="{FF2B5EF4-FFF2-40B4-BE49-F238E27FC236}">
                <a16:creationId xmlns:a16="http://schemas.microsoft.com/office/drawing/2014/main" id="{12D30A15-38D9-433F-85CD-D5CB5E094D78}"/>
              </a:ext>
            </a:extLst>
          </p:cNvPr>
          <p:cNvSpPr>
            <a:spLocks noGrp="1"/>
          </p:cNvSpPr>
          <p:nvPr>
            <p:ph idx="1"/>
          </p:nvPr>
        </p:nvSpPr>
        <p:spPr/>
        <p:txBody>
          <a:bodyPr>
            <a:normAutofit/>
          </a:bodyPr>
          <a:lstStyle/>
          <a:p>
            <a:pPr algn="just"/>
            <a:r>
              <a:rPr lang="en-US" dirty="0">
                <a:solidFill>
                  <a:srgbClr val="0070C0"/>
                </a:solidFill>
              </a:rPr>
              <a:t>A better understanding of human diseases like  -	Neuromuscular diseases</a:t>
            </a:r>
          </a:p>
          <a:p>
            <a:pPr algn="just">
              <a:buNone/>
            </a:pPr>
            <a:r>
              <a:rPr lang="en-US" dirty="0">
                <a:solidFill>
                  <a:srgbClr val="0070C0"/>
                </a:solidFill>
              </a:rPr>
              <a:t>   (Parkinson’s, Alzheimer, Muscular Dystrophy, Friedreich Ataxia, Huntington Disease, Several Spinocerebellar Ataxias) and Cancers.</a:t>
            </a:r>
          </a:p>
          <a:p>
            <a:pPr algn="just"/>
            <a:r>
              <a:rPr lang="en-US" dirty="0">
                <a:solidFill>
                  <a:srgbClr val="0070C0"/>
                </a:solidFill>
              </a:rPr>
              <a:t>Forensics, DNA Fingerprinting, Paternity Studies, Population Studies, Evolutionary Studies.</a:t>
            </a:r>
          </a:p>
          <a:p>
            <a:pPr algn="just"/>
            <a:r>
              <a:rPr lang="en-US" dirty="0">
                <a:solidFill>
                  <a:srgbClr val="0070C0"/>
                </a:solidFill>
              </a:rPr>
              <a:t>Drug Design.</a:t>
            </a:r>
          </a:p>
          <a:p>
            <a:pPr algn="just"/>
            <a:r>
              <a:rPr lang="en-US" dirty="0">
                <a:solidFill>
                  <a:srgbClr val="0070C0"/>
                </a:solidFill>
              </a:rPr>
              <a:t>Personalized Medicine.</a:t>
            </a:r>
          </a:p>
          <a:p>
            <a:endParaRPr lang="en-IN" dirty="0"/>
          </a:p>
        </p:txBody>
      </p:sp>
    </p:spTree>
    <p:extLst>
      <p:ext uri="{BB962C8B-B14F-4D97-AF65-F5344CB8AC3E}">
        <p14:creationId xmlns:p14="http://schemas.microsoft.com/office/powerpoint/2010/main" val="1843716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9908-4476-FA84-553F-99AA8F34E9FA}"/>
              </a:ext>
            </a:extLst>
          </p:cNvPr>
          <p:cNvSpPr>
            <a:spLocks noGrp="1"/>
          </p:cNvSpPr>
          <p:nvPr>
            <p:ph type="title"/>
          </p:nvPr>
        </p:nvSpPr>
        <p:spPr/>
        <p:txBody>
          <a:bodyPr>
            <a:normAutofit/>
          </a:bodyPr>
          <a:lstStyle/>
          <a:p>
            <a:r>
              <a:rPr lang="en-US" b="1" i="0" dirty="0">
                <a:solidFill>
                  <a:srgbClr val="FF0000"/>
                </a:solidFill>
                <a:effectLst/>
                <a:highlight>
                  <a:srgbClr val="FFFFFF"/>
                </a:highlight>
                <a:latin typeface="inherit"/>
              </a:rPr>
              <a:t>Evidence Alignment</a:t>
            </a:r>
            <a:br>
              <a:rPr lang="en-US" b="1" i="0" dirty="0">
                <a:effectLst/>
                <a:highlight>
                  <a:srgbClr val="FFFFFF"/>
                </a:highlight>
                <a:latin typeface="inherit"/>
              </a:rPr>
            </a:br>
            <a:endParaRPr lang="en-US" dirty="0"/>
          </a:p>
        </p:txBody>
      </p:sp>
      <p:sp>
        <p:nvSpPr>
          <p:cNvPr id="3" name="Content Placeholder 2">
            <a:extLst>
              <a:ext uri="{FF2B5EF4-FFF2-40B4-BE49-F238E27FC236}">
                <a16:creationId xmlns:a16="http://schemas.microsoft.com/office/drawing/2014/main" id="{30C65997-2448-D189-9380-A8BC0FD53D7D}"/>
              </a:ext>
            </a:extLst>
          </p:cNvPr>
          <p:cNvSpPr>
            <a:spLocks noGrp="1"/>
          </p:cNvSpPr>
          <p:nvPr>
            <p:ph idx="1"/>
          </p:nvPr>
        </p:nvSpPr>
        <p:spPr/>
        <p:txBody>
          <a:bodyPr>
            <a:normAutofit/>
          </a:bodyPr>
          <a:lstStyle/>
          <a:p>
            <a:pPr algn="just"/>
            <a:r>
              <a:rPr lang="en-US" b="0" i="0" dirty="0">
                <a:effectLst/>
                <a:highlight>
                  <a:srgbClr val="FFFFFF"/>
                </a:highlight>
                <a:latin typeface="Arial" panose="020B0604020202020204" pitchFamily="34" charset="0"/>
              </a:rPr>
              <a:t>The next step after genome masking usually involves aligning all available transcript and protein evidence</a:t>
            </a:r>
            <a:r>
              <a:rPr lang="en-US" dirty="0">
                <a:highlight>
                  <a:srgbClr val="FFFFFF"/>
                </a:highlight>
                <a:latin typeface="Arial" panose="020B0604020202020204" pitchFamily="34" charset="0"/>
              </a:rPr>
              <a:t>s</a:t>
            </a:r>
            <a:r>
              <a:rPr lang="en-US" b="0" i="0" dirty="0">
                <a:effectLst/>
                <a:highlight>
                  <a:srgbClr val="FFFFFF"/>
                </a:highlight>
                <a:latin typeface="Arial" panose="020B0604020202020204" pitchFamily="34" charset="0"/>
              </a:rPr>
              <a:t> with the analyzed genome, that is, aligning all known </a:t>
            </a:r>
            <a:r>
              <a:rPr lang="en-US" b="0" i="0" u="none" strike="noStrike" dirty="0">
                <a:effectLst/>
                <a:highlight>
                  <a:srgbClr val="FFFFFF"/>
                </a:highlight>
                <a:latin typeface="Arial" panose="020B0604020202020204" pitchFamily="34" charset="0"/>
                <a:hlinkClick r:id="rId2" tooltip="Expressed sequence tag">
                  <a:extLst>
                    <a:ext uri="{A12FA001-AC4F-418D-AE19-62706E023703}">
                      <ahyp:hlinkClr xmlns:ahyp="http://schemas.microsoft.com/office/drawing/2018/hyperlinkcolor" val="tx"/>
                    </a:ext>
                  </a:extLst>
                </a:hlinkClick>
              </a:rPr>
              <a:t>expressed sequence tags</a:t>
            </a:r>
            <a:r>
              <a:rPr lang="en-US" b="0" i="0" dirty="0">
                <a:effectLst/>
                <a:highlight>
                  <a:srgbClr val="FFFFFF"/>
                </a:highlight>
                <a:latin typeface="Arial" panose="020B0604020202020204" pitchFamily="34" charset="0"/>
              </a:rPr>
              <a:t> (ESTs</a:t>
            </a:r>
            <a:r>
              <a:rPr lang="hi-IN" b="0" i="0" dirty="0">
                <a:effectLst/>
                <a:highlight>
                  <a:srgbClr val="FFFFFF"/>
                </a:highlight>
                <a:latin typeface="Arial" panose="020B0604020202020204" pitchFamily="34" charset="0"/>
              </a:rPr>
              <a:t> </a:t>
            </a:r>
            <a:r>
              <a:rPr lang="en-US" dirty="0">
                <a:highlight>
                  <a:srgbClr val="FFFFFF"/>
                </a:highlight>
              </a:rPr>
              <a:t>are short DNA sequences derived from expressed genes (genes that are transcribed into mRNA).</a:t>
            </a:r>
            <a:r>
              <a:rPr lang="en-US" b="0" i="0" dirty="0">
                <a:effectLst/>
                <a:highlight>
                  <a:srgbClr val="FFFFFF"/>
                </a:highlight>
                <a:latin typeface="Arial" panose="020B0604020202020204" pitchFamily="34" charset="0"/>
              </a:rPr>
              <a:t>, </a:t>
            </a:r>
            <a:r>
              <a:rPr lang="en-US" b="0" i="0" u="none" strike="noStrike" dirty="0">
                <a:effectLst/>
                <a:highlight>
                  <a:srgbClr val="FFFFFF"/>
                </a:highlight>
                <a:latin typeface="Arial" panose="020B0604020202020204" pitchFamily="34" charset="0"/>
                <a:hlinkClick r:id="rId3" tooltip="RNA">
                  <a:extLst>
                    <a:ext uri="{A12FA001-AC4F-418D-AE19-62706E023703}">
                      <ahyp:hlinkClr xmlns:ahyp="http://schemas.microsoft.com/office/drawing/2018/hyperlinkcolor" val="tx"/>
                    </a:ext>
                  </a:extLst>
                </a:hlinkClick>
              </a:rPr>
              <a:t>RNAs</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4" tooltip="Protein">
                  <a:extLst>
                    <a:ext uri="{A12FA001-AC4F-418D-AE19-62706E023703}">
                      <ahyp:hlinkClr xmlns:ahyp="http://schemas.microsoft.com/office/drawing/2018/hyperlinkcolor" val="tx"/>
                    </a:ext>
                  </a:extLst>
                </a:hlinkClick>
              </a:rPr>
              <a:t>proteins</a:t>
            </a:r>
            <a:r>
              <a:rPr lang="en-US" b="0" i="0" dirty="0">
                <a:effectLst/>
                <a:highlight>
                  <a:srgbClr val="FFFFFF"/>
                </a:highlight>
                <a:latin typeface="Arial" panose="020B0604020202020204" pitchFamily="34" charset="0"/>
              </a:rPr>
              <a:t> of the organism being annotated with the genome.</a:t>
            </a:r>
            <a:endParaRPr lang="en-US" b="0" i="0" u="none" strike="noStrike" baseline="30000" dirty="0">
              <a:effectLst/>
              <a:highlight>
                <a:srgbClr val="FFFFFF"/>
              </a:highlight>
              <a:latin typeface="Arial" panose="020B0604020202020204" pitchFamily="34" charset="0"/>
            </a:endParaRPr>
          </a:p>
          <a:p>
            <a:pPr algn="just"/>
            <a:r>
              <a:rPr lang="en-US" b="0" i="0" dirty="0">
                <a:effectLst/>
                <a:highlight>
                  <a:srgbClr val="FFFFFF"/>
                </a:highlight>
                <a:latin typeface="Arial" panose="020B0604020202020204" pitchFamily="34" charset="0"/>
              </a:rPr>
              <a:t> Although it is optional, it can improve gene sequence elucidation because RNAs and proteins are direct products of coding sequences.</a:t>
            </a:r>
          </a:p>
          <a:p>
            <a:endParaRPr lang="en-US" dirty="0"/>
          </a:p>
        </p:txBody>
      </p:sp>
    </p:spTree>
    <p:extLst>
      <p:ext uri="{BB962C8B-B14F-4D97-AF65-F5344CB8AC3E}">
        <p14:creationId xmlns:p14="http://schemas.microsoft.com/office/powerpoint/2010/main" val="3927707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4A37-65FD-00BA-299B-D57C9E4EFABB}"/>
              </a:ext>
            </a:extLst>
          </p:cNvPr>
          <p:cNvSpPr>
            <a:spLocks noGrp="1"/>
          </p:cNvSpPr>
          <p:nvPr>
            <p:ph type="title"/>
          </p:nvPr>
        </p:nvSpPr>
        <p:spPr/>
        <p:txBody>
          <a:bodyPr/>
          <a:lstStyle/>
          <a:p>
            <a:r>
              <a:rPr lang="en-US" b="1" i="0" dirty="0">
                <a:solidFill>
                  <a:srgbClr val="FF0000"/>
                </a:solidFill>
                <a:effectLst/>
                <a:highlight>
                  <a:srgbClr val="FFFFFF"/>
                </a:highlight>
                <a:latin typeface="Arial" panose="020B0604020202020204" pitchFamily="34" charset="0"/>
              </a:rPr>
              <a:t>Splice Site Identification</a:t>
            </a:r>
            <a:endParaRPr lang="en-US" dirty="0">
              <a:solidFill>
                <a:srgbClr val="FF0000"/>
              </a:solidFill>
            </a:endParaRPr>
          </a:p>
        </p:txBody>
      </p:sp>
      <p:sp>
        <p:nvSpPr>
          <p:cNvPr id="3" name="Content Placeholder 2">
            <a:extLst>
              <a:ext uri="{FF2B5EF4-FFF2-40B4-BE49-F238E27FC236}">
                <a16:creationId xmlns:a16="http://schemas.microsoft.com/office/drawing/2014/main" id="{BADC6CB7-69CE-DCC5-F31E-2A77084027F3}"/>
              </a:ext>
            </a:extLst>
          </p:cNvPr>
          <p:cNvSpPr>
            <a:spLocks noGrp="1"/>
          </p:cNvSpPr>
          <p:nvPr>
            <p:ph idx="1"/>
          </p:nvPr>
        </p:nvSpPr>
        <p:spPr/>
        <p:txBody>
          <a:bodyPr>
            <a:normAutofit fontScale="92500" lnSpcReduction="10000"/>
          </a:bodyPr>
          <a:lstStyle/>
          <a:p>
            <a:pPr algn="just"/>
            <a:r>
              <a:rPr lang="en-US" b="0" i="0" dirty="0">
                <a:effectLst/>
                <a:highlight>
                  <a:srgbClr val="FFFFFF"/>
                </a:highlight>
                <a:latin typeface="Arial" panose="020B0604020202020204" pitchFamily="34" charset="0"/>
              </a:rPr>
              <a:t>Annotation of </a:t>
            </a:r>
            <a:r>
              <a:rPr lang="en-US" b="0" i="0" u="none" strike="noStrike" dirty="0">
                <a:effectLst/>
                <a:highlight>
                  <a:srgbClr val="FFFFFF"/>
                </a:highlight>
                <a:latin typeface="Arial" panose="020B0604020202020204" pitchFamily="34" charset="0"/>
                <a:hlinkClick r:id="rId2" tooltip="Eukaryotic">
                  <a:extLst>
                    <a:ext uri="{A12FA001-AC4F-418D-AE19-62706E023703}">
                      <ahyp:hlinkClr xmlns:ahyp="http://schemas.microsoft.com/office/drawing/2018/hyperlinkcolor" val="tx"/>
                    </a:ext>
                  </a:extLst>
                </a:hlinkClick>
              </a:rPr>
              <a:t>eukaryotic</a:t>
            </a:r>
            <a:r>
              <a:rPr lang="en-US" b="0" i="0" dirty="0">
                <a:effectLst/>
                <a:highlight>
                  <a:srgbClr val="FFFFFF"/>
                </a:highlight>
                <a:latin typeface="Arial" panose="020B0604020202020204" pitchFamily="34" charset="0"/>
              </a:rPr>
              <a:t> genomes has an extra layer of difficulty due to </a:t>
            </a:r>
            <a:r>
              <a:rPr lang="en-US" b="0" i="0" u="none" strike="noStrike" dirty="0">
                <a:effectLst/>
                <a:highlight>
                  <a:srgbClr val="FFFFFF"/>
                </a:highlight>
                <a:latin typeface="Arial" panose="020B0604020202020204" pitchFamily="34" charset="0"/>
                <a:hlinkClick r:id="rId3" tooltip="RNA splicing">
                  <a:extLst>
                    <a:ext uri="{A12FA001-AC4F-418D-AE19-62706E023703}">
                      <ahyp:hlinkClr xmlns:ahyp="http://schemas.microsoft.com/office/drawing/2018/hyperlinkcolor" val="tx"/>
                    </a:ext>
                  </a:extLst>
                </a:hlinkClick>
              </a:rPr>
              <a:t>RNA splicing</a:t>
            </a:r>
            <a:r>
              <a:rPr lang="en-US" b="0" i="0" dirty="0">
                <a:effectLst/>
                <a:highlight>
                  <a:srgbClr val="FFFFFF"/>
                </a:highlight>
                <a:latin typeface="Arial" panose="020B0604020202020204" pitchFamily="34" charset="0"/>
              </a:rPr>
              <a:t>, a </a:t>
            </a:r>
            <a:r>
              <a:rPr lang="en-US" b="0" i="0" u="none" strike="noStrike" dirty="0">
                <a:effectLst/>
                <a:highlight>
                  <a:srgbClr val="FFFFFF"/>
                </a:highlight>
                <a:latin typeface="Arial" panose="020B0604020202020204" pitchFamily="34" charset="0"/>
                <a:hlinkClick r:id="rId4" tooltip="Post-transcriptional modification">
                  <a:extLst>
                    <a:ext uri="{A12FA001-AC4F-418D-AE19-62706E023703}">
                      <ahyp:hlinkClr xmlns:ahyp="http://schemas.microsoft.com/office/drawing/2018/hyperlinkcolor" val="tx"/>
                    </a:ext>
                  </a:extLst>
                </a:hlinkClick>
              </a:rPr>
              <a:t>post-transcriptional process</a:t>
            </a:r>
            <a:r>
              <a:rPr lang="en-US" b="0" i="0" dirty="0">
                <a:effectLst/>
                <a:highlight>
                  <a:srgbClr val="FFFFFF"/>
                </a:highlight>
                <a:latin typeface="Arial" panose="020B0604020202020204" pitchFamily="34" charset="0"/>
              </a:rPr>
              <a:t> in which </a:t>
            </a:r>
            <a:r>
              <a:rPr lang="en-US" b="0" i="0" u="none" strike="noStrike" dirty="0">
                <a:effectLst/>
                <a:highlight>
                  <a:srgbClr val="FFFFFF"/>
                </a:highlight>
                <a:latin typeface="Arial" panose="020B0604020202020204" pitchFamily="34" charset="0"/>
                <a:hlinkClick r:id="rId5" tooltip="Intron">
                  <a:extLst>
                    <a:ext uri="{A12FA001-AC4F-418D-AE19-62706E023703}">
                      <ahyp:hlinkClr xmlns:ahyp="http://schemas.microsoft.com/office/drawing/2018/hyperlinkcolor" val="tx"/>
                    </a:ext>
                  </a:extLst>
                </a:hlinkClick>
              </a:rPr>
              <a:t>introns</a:t>
            </a:r>
            <a:r>
              <a:rPr lang="en-US" b="0" i="0" dirty="0">
                <a:effectLst/>
                <a:highlight>
                  <a:srgbClr val="FFFFFF"/>
                </a:highlight>
                <a:latin typeface="Arial" panose="020B0604020202020204" pitchFamily="34" charset="0"/>
              </a:rPr>
              <a:t> (non-coding regions) are removed and </a:t>
            </a:r>
            <a:r>
              <a:rPr lang="en-US" b="0" i="0" u="none" strike="noStrike" dirty="0">
                <a:effectLst/>
                <a:highlight>
                  <a:srgbClr val="FFFFFF"/>
                </a:highlight>
                <a:latin typeface="Arial" panose="020B0604020202020204" pitchFamily="34" charset="0"/>
                <a:hlinkClick r:id="rId6" tooltip="Exon">
                  <a:extLst>
                    <a:ext uri="{A12FA001-AC4F-418D-AE19-62706E023703}">
                      <ahyp:hlinkClr xmlns:ahyp="http://schemas.microsoft.com/office/drawing/2018/hyperlinkcolor" val="tx"/>
                    </a:ext>
                  </a:extLst>
                </a:hlinkClick>
              </a:rPr>
              <a:t>exons</a:t>
            </a:r>
            <a:r>
              <a:rPr lang="en-US" b="0" i="0" dirty="0">
                <a:effectLst/>
                <a:highlight>
                  <a:srgbClr val="FFFFFF"/>
                </a:highlight>
                <a:latin typeface="Arial" panose="020B0604020202020204" pitchFamily="34" charset="0"/>
              </a:rPr>
              <a:t> (coding regions) are joined. Therefore, eukaryotic </a:t>
            </a:r>
            <a:r>
              <a:rPr lang="en-US" b="0" i="0" u="none" strike="noStrike" dirty="0">
                <a:effectLst/>
                <a:highlight>
                  <a:srgbClr val="FFFFFF"/>
                </a:highlight>
                <a:latin typeface="Arial" panose="020B0604020202020204" pitchFamily="34" charset="0"/>
                <a:hlinkClick r:id="rId7" tooltip="Coding sequence">
                  <a:extLst>
                    <a:ext uri="{A12FA001-AC4F-418D-AE19-62706E023703}">
                      <ahyp:hlinkClr xmlns:ahyp="http://schemas.microsoft.com/office/drawing/2018/hyperlinkcolor" val="tx"/>
                    </a:ext>
                  </a:extLst>
                </a:hlinkClick>
              </a:rPr>
              <a:t>coding sequences</a:t>
            </a:r>
            <a:r>
              <a:rPr lang="en-US" b="0" i="0" dirty="0">
                <a:effectLst/>
                <a:highlight>
                  <a:srgbClr val="FFFFFF"/>
                </a:highlight>
                <a:latin typeface="Arial" panose="020B0604020202020204" pitchFamily="34" charset="0"/>
              </a:rPr>
              <a:t> (CDS) are discontinuous, and, to ensure their proper identification, intronic regions must be filtered. To do so, annotation pipelines must find the exon-intron boundaries, and multiple methodologies have been developed for this purpose. </a:t>
            </a:r>
          </a:p>
          <a:p>
            <a:pPr algn="just"/>
            <a:r>
              <a:rPr lang="en-US" b="0" i="0" dirty="0">
                <a:effectLst/>
                <a:highlight>
                  <a:srgbClr val="FFFFFF"/>
                </a:highlight>
                <a:latin typeface="Arial" panose="020B0604020202020204" pitchFamily="34" charset="0"/>
              </a:rPr>
              <a:t> One solution is to use known exon boundaries for alignment; for instance, many introns begin with GT and end with AG. This approach, however, cannot detect novel boundaries, so alternatives like </a:t>
            </a:r>
            <a:r>
              <a:rPr lang="en-US" b="0" i="0" u="none" strike="noStrike" dirty="0">
                <a:effectLst/>
                <a:highlight>
                  <a:srgbClr val="FFFFFF"/>
                </a:highlight>
                <a:latin typeface="Arial" panose="020B0604020202020204" pitchFamily="34" charset="0"/>
                <a:hlinkClick r:id="rId8" tooltip="Machine learning">
                  <a:extLst>
                    <a:ext uri="{A12FA001-AC4F-418D-AE19-62706E023703}">
                      <ahyp:hlinkClr xmlns:ahyp="http://schemas.microsoft.com/office/drawing/2018/hyperlinkcolor" val="tx"/>
                    </a:ext>
                  </a:extLst>
                </a:hlinkClick>
              </a:rPr>
              <a:t>machine learning</a:t>
            </a:r>
            <a:r>
              <a:rPr lang="en-US" b="0" i="0" dirty="0">
                <a:effectLst/>
                <a:highlight>
                  <a:srgbClr val="FFFFFF"/>
                </a:highlight>
                <a:latin typeface="Arial" panose="020B0604020202020204" pitchFamily="34" charset="0"/>
              </a:rPr>
              <a:t> algorithms exist that are trained on known exon boundaries and </a:t>
            </a:r>
            <a:r>
              <a:rPr lang="en-US" b="0" i="0" u="none" strike="noStrike" dirty="0">
                <a:effectLst/>
                <a:highlight>
                  <a:srgbClr val="FFFFFF"/>
                </a:highlight>
                <a:latin typeface="Arial" panose="020B0604020202020204" pitchFamily="34" charset="0"/>
                <a:hlinkClick r:id="rId9" tooltip="Phred quality score">
                  <a:extLst>
                    <a:ext uri="{A12FA001-AC4F-418D-AE19-62706E023703}">
                      <ahyp:hlinkClr xmlns:ahyp="http://schemas.microsoft.com/office/drawing/2018/hyperlinkcolor" val="tx"/>
                    </a:ext>
                  </a:extLst>
                </a:hlinkClick>
              </a:rPr>
              <a:t>quality information</a:t>
            </a:r>
            <a:r>
              <a:rPr lang="en-US" b="0" i="0" dirty="0">
                <a:effectLst/>
                <a:highlight>
                  <a:srgbClr val="FFFFFF"/>
                </a:highlight>
                <a:latin typeface="Arial" panose="020B0604020202020204" pitchFamily="34" charset="0"/>
              </a:rPr>
              <a:t> to predict new ones.</a:t>
            </a:r>
            <a:r>
              <a:rPr lang="en-US" b="0" i="0" dirty="0">
                <a:solidFill>
                  <a:srgbClr val="202122"/>
                </a:solidFill>
                <a:effectLst/>
                <a:highlight>
                  <a:srgbClr val="FFFFFF"/>
                </a:highlight>
                <a:latin typeface="Arial" panose="020B0604020202020204" pitchFamily="34" charset="0"/>
              </a:rPr>
              <a:t> </a:t>
            </a:r>
            <a:endParaRPr lang="en-US" dirty="0"/>
          </a:p>
        </p:txBody>
      </p:sp>
    </p:spTree>
    <p:extLst>
      <p:ext uri="{BB962C8B-B14F-4D97-AF65-F5344CB8AC3E}">
        <p14:creationId xmlns:p14="http://schemas.microsoft.com/office/powerpoint/2010/main" val="3189312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31DD-18A4-52DD-1B6E-562C4391577E}"/>
              </a:ext>
            </a:extLst>
          </p:cNvPr>
          <p:cNvSpPr>
            <a:spLocks noGrp="1"/>
          </p:cNvSpPr>
          <p:nvPr>
            <p:ph type="title"/>
          </p:nvPr>
        </p:nvSpPr>
        <p:spPr/>
        <p:txBody>
          <a:bodyPr/>
          <a:lstStyle/>
          <a:p>
            <a:r>
              <a:rPr lang="en-US" b="1" i="0" dirty="0">
                <a:solidFill>
                  <a:srgbClr val="FF0000"/>
                </a:solidFill>
                <a:effectLst/>
                <a:highlight>
                  <a:srgbClr val="FFFFFF"/>
                </a:highlight>
                <a:latin typeface="Arial" panose="020B0604020202020204" pitchFamily="34" charset="0"/>
              </a:rPr>
              <a:t>Feature Prediction</a:t>
            </a:r>
            <a:endParaRPr lang="en-US" dirty="0">
              <a:solidFill>
                <a:srgbClr val="FF0000"/>
              </a:solidFill>
            </a:endParaRPr>
          </a:p>
        </p:txBody>
      </p:sp>
      <p:sp>
        <p:nvSpPr>
          <p:cNvPr id="3" name="Content Placeholder 2">
            <a:extLst>
              <a:ext uri="{FF2B5EF4-FFF2-40B4-BE49-F238E27FC236}">
                <a16:creationId xmlns:a16="http://schemas.microsoft.com/office/drawing/2014/main" id="{7E2E4683-F9A1-0E62-467C-34267F9B6B7B}"/>
              </a:ext>
            </a:extLst>
          </p:cNvPr>
          <p:cNvSpPr>
            <a:spLocks noGrp="1"/>
          </p:cNvSpPr>
          <p:nvPr>
            <p:ph idx="1"/>
          </p:nvPr>
        </p:nvSpPr>
        <p:spPr/>
        <p:txBody>
          <a:bodyPr>
            <a:normAutofit fontScale="85000" lnSpcReduction="10000"/>
          </a:bodyPr>
          <a:lstStyle/>
          <a:p>
            <a:pPr algn="just"/>
            <a:r>
              <a:rPr lang="en-US" b="0" i="0" dirty="0">
                <a:effectLst/>
                <a:highlight>
                  <a:srgbClr val="FFFFFF"/>
                </a:highlight>
                <a:latin typeface="Arial" panose="020B0604020202020204" pitchFamily="34" charset="0"/>
              </a:rPr>
              <a:t>A genome is divided in </a:t>
            </a:r>
            <a:r>
              <a:rPr lang="en-US" b="0" i="0" u="none" strike="noStrike" dirty="0">
                <a:effectLst/>
                <a:highlight>
                  <a:srgbClr val="FFFFFF"/>
                </a:highlight>
                <a:latin typeface="Arial" panose="020B0604020202020204" pitchFamily="34" charset="0"/>
                <a:hlinkClick r:id="rId2" tooltip="Coding sequence">
                  <a:extLst>
                    <a:ext uri="{A12FA001-AC4F-418D-AE19-62706E023703}">
                      <ahyp:hlinkClr xmlns:ahyp="http://schemas.microsoft.com/office/drawing/2018/hyperlinkcolor" val="tx"/>
                    </a:ext>
                  </a:extLst>
                </a:hlinkClick>
              </a:rPr>
              <a:t>coding</a:t>
            </a:r>
            <a:r>
              <a:rPr lang="en-US" b="0" i="0" dirty="0">
                <a:effectLst/>
                <a:highlight>
                  <a:srgbClr val="FFFFFF"/>
                </a:highlight>
                <a:latin typeface="Arial" panose="020B0604020202020204" pitchFamily="34" charset="0"/>
              </a:rPr>
              <a:t> and </a:t>
            </a:r>
            <a:r>
              <a:rPr lang="en-US" b="0" i="0" u="none" strike="noStrike" dirty="0">
                <a:effectLst/>
                <a:highlight>
                  <a:srgbClr val="FFFFFF"/>
                </a:highlight>
                <a:latin typeface="Arial" panose="020B0604020202020204" pitchFamily="34" charset="0"/>
                <a:hlinkClick r:id="rId3" tooltip="Noncoding DNA">
                  <a:extLst>
                    <a:ext uri="{A12FA001-AC4F-418D-AE19-62706E023703}">
                      <ahyp:hlinkClr xmlns:ahyp="http://schemas.microsoft.com/office/drawing/2018/hyperlinkcolor" val="tx"/>
                    </a:ext>
                  </a:extLst>
                </a:hlinkClick>
              </a:rPr>
              <a:t>noncoding</a:t>
            </a:r>
            <a:r>
              <a:rPr lang="en-US" b="0" i="0" dirty="0">
                <a:effectLst/>
                <a:highlight>
                  <a:srgbClr val="FFFFFF"/>
                </a:highlight>
                <a:latin typeface="Arial" panose="020B0604020202020204" pitchFamily="34" charset="0"/>
              </a:rPr>
              <a:t> regions, and the last step of structural annotation consists in identifying these features within the genome.</a:t>
            </a:r>
          </a:p>
          <a:p>
            <a:pPr algn="just"/>
            <a:r>
              <a:rPr lang="en-US" b="0" i="0" dirty="0">
                <a:effectLst/>
                <a:highlight>
                  <a:srgbClr val="FFFFFF"/>
                </a:highlight>
                <a:latin typeface="Arial" panose="020B0604020202020204" pitchFamily="34" charset="0"/>
              </a:rPr>
              <a:t> In fact, the primary task in genome annotation is </a:t>
            </a:r>
            <a:r>
              <a:rPr lang="en-US" b="0" i="0" u="none" strike="noStrike" dirty="0">
                <a:effectLst/>
                <a:highlight>
                  <a:srgbClr val="FFFFFF"/>
                </a:highlight>
                <a:latin typeface="Arial" panose="020B0604020202020204" pitchFamily="34" charset="0"/>
                <a:hlinkClick r:id="rId4" tooltip="Gene prediction">
                  <a:extLst>
                    <a:ext uri="{A12FA001-AC4F-418D-AE19-62706E023703}">
                      <ahyp:hlinkClr xmlns:ahyp="http://schemas.microsoft.com/office/drawing/2018/hyperlinkcolor" val="tx"/>
                    </a:ext>
                  </a:extLst>
                </a:hlinkClick>
              </a:rPr>
              <a:t>gene prediction</a:t>
            </a:r>
            <a:r>
              <a:rPr lang="en-US" b="0" i="0" dirty="0">
                <a:effectLst/>
                <a:highlight>
                  <a:srgbClr val="FFFFFF"/>
                </a:highlight>
                <a:latin typeface="Arial" panose="020B0604020202020204" pitchFamily="34" charset="0"/>
              </a:rPr>
              <a:t>, which is why numerous methods have been developed for this purpose.</a:t>
            </a:r>
          </a:p>
          <a:p>
            <a:pPr algn="just"/>
            <a:r>
              <a:rPr lang="en-US" b="0" i="0" dirty="0">
                <a:effectLst/>
                <a:highlight>
                  <a:srgbClr val="FFFFFF"/>
                </a:highlight>
                <a:latin typeface="Arial" panose="020B0604020202020204" pitchFamily="34" charset="0"/>
              </a:rPr>
              <a:t>Gene prediction is a misleading term, as most gene predictors only identify </a:t>
            </a:r>
            <a:r>
              <a:rPr lang="en-US" b="0" i="0" u="none" strike="noStrike" dirty="0">
                <a:effectLst/>
                <a:highlight>
                  <a:srgbClr val="FFFFFF"/>
                </a:highlight>
                <a:latin typeface="Arial" panose="020B0604020202020204" pitchFamily="34" charset="0"/>
                <a:hlinkClick r:id="rId2" tooltip="Coding sequence">
                  <a:extLst>
                    <a:ext uri="{A12FA001-AC4F-418D-AE19-62706E023703}">
                      <ahyp:hlinkClr xmlns:ahyp="http://schemas.microsoft.com/office/drawing/2018/hyperlinkcolor" val="tx"/>
                    </a:ext>
                  </a:extLst>
                </a:hlinkClick>
              </a:rPr>
              <a:t>coding sequences</a:t>
            </a:r>
            <a:r>
              <a:rPr lang="en-US" b="0" i="0" dirty="0">
                <a:effectLst/>
                <a:highlight>
                  <a:srgbClr val="FFFFFF"/>
                </a:highlight>
                <a:latin typeface="Arial" panose="020B0604020202020204" pitchFamily="34" charset="0"/>
              </a:rPr>
              <a:t> (CDS) and do not report </a:t>
            </a:r>
            <a:r>
              <a:rPr lang="en-US" b="0" i="0" u="none" strike="noStrike" dirty="0">
                <a:effectLst/>
                <a:highlight>
                  <a:srgbClr val="FFFFFF"/>
                </a:highlight>
                <a:latin typeface="Arial" panose="020B0604020202020204" pitchFamily="34" charset="0"/>
                <a:hlinkClick r:id="rId5" tooltip="Untranslated region">
                  <a:extLst>
                    <a:ext uri="{A12FA001-AC4F-418D-AE19-62706E023703}">
                      <ahyp:hlinkClr xmlns:ahyp="http://schemas.microsoft.com/office/drawing/2018/hyperlinkcolor" val="tx"/>
                    </a:ext>
                  </a:extLst>
                </a:hlinkClick>
              </a:rPr>
              <a:t>untranslated regions</a:t>
            </a:r>
            <a:r>
              <a:rPr lang="en-US" b="0" i="0" dirty="0">
                <a:effectLst/>
                <a:highlight>
                  <a:srgbClr val="FFFFFF"/>
                </a:highlight>
                <a:latin typeface="Arial" panose="020B0604020202020204" pitchFamily="34" charset="0"/>
              </a:rPr>
              <a:t> (UTRs); for this reason, CDS prediction has been proposed as a more accurate term. </a:t>
            </a:r>
          </a:p>
          <a:p>
            <a:pPr algn="just"/>
            <a:r>
              <a:rPr lang="en-US" b="0" i="0" dirty="0">
                <a:effectLst/>
                <a:highlight>
                  <a:srgbClr val="FFFFFF"/>
                </a:highlight>
                <a:latin typeface="Arial" panose="020B0604020202020204" pitchFamily="34" charset="0"/>
              </a:rPr>
              <a:t>CDS predictors detect genome features through methods called </a:t>
            </a:r>
            <a:r>
              <a:rPr lang="en-US" b="0" i="1" dirty="0">
                <a:effectLst/>
                <a:highlight>
                  <a:srgbClr val="FFFFFF"/>
                </a:highlight>
                <a:latin typeface="Arial" panose="020B0604020202020204" pitchFamily="34" charset="0"/>
              </a:rPr>
              <a:t>sensors</a:t>
            </a:r>
            <a:r>
              <a:rPr lang="en-US" b="0" i="0" dirty="0">
                <a:effectLst/>
                <a:highlight>
                  <a:srgbClr val="FFFFFF"/>
                </a:highlight>
                <a:latin typeface="Arial" panose="020B0604020202020204" pitchFamily="34" charset="0"/>
              </a:rPr>
              <a:t>, which include </a:t>
            </a:r>
            <a:r>
              <a:rPr lang="en-US" b="0" i="1" dirty="0">
                <a:effectLst/>
                <a:highlight>
                  <a:srgbClr val="FFFFFF"/>
                </a:highlight>
                <a:latin typeface="Arial" panose="020B0604020202020204" pitchFamily="34" charset="0"/>
              </a:rPr>
              <a:t>signal sensors</a:t>
            </a:r>
            <a:r>
              <a:rPr lang="en-US" b="0" i="0" dirty="0">
                <a:effectLst/>
                <a:highlight>
                  <a:srgbClr val="FFFFFF"/>
                </a:highlight>
                <a:latin typeface="Arial" panose="020B0604020202020204" pitchFamily="34" charset="0"/>
              </a:rPr>
              <a:t> that identify functional site signals such as enhancers, </a:t>
            </a:r>
            <a:r>
              <a:rPr lang="en-US" b="0" i="0" u="none" strike="noStrike" dirty="0">
                <a:effectLst/>
                <a:highlight>
                  <a:srgbClr val="FFFFFF"/>
                </a:highlight>
                <a:latin typeface="Arial" panose="020B0604020202020204" pitchFamily="34" charset="0"/>
                <a:hlinkClick r:id="rId6" tooltip="Promoter (genetics)">
                  <a:extLst>
                    <a:ext uri="{A12FA001-AC4F-418D-AE19-62706E023703}">
                      <ahyp:hlinkClr xmlns:ahyp="http://schemas.microsoft.com/office/drawing/2018/hyperlinkcolor" val="tx"/>
                    </a:ext>
                  </a:extLst>
                </a:hlinkClick>
              </a:rPr>
              <a:t>promoters</a:t>
            </a:r>
            <a:r>
              <a:rPr lang="en-US" b="0" i="0" dirty="0">
                <a:effectLst/>
                <a:highlight>
                  <a:srgbClr val="FFFFFF"/>
                </a:highlight>
                <a:latin typeface="Arial" panose="020B0604020202020204" pitchFamily="34" charset="0"/>
              </a:rPr>
              <a:t> and </a:t>
            </a:r>
            <a:r>
              <a:rPr lang="en-US" b="0" i="0" u="none" strike="noStrike" dirty="0" err="1">
                <a:effectLst/>
                <a:highlight>
                  <a:srgbClr val="FFFFFF"/>
                </a:highlight>
                <a:latin typeface="Arial" panose="020B0604020202020204" pitchFamily="34" charset="0"/>
                <a:hlinkClick r:id="rId7" tooltip="Polyadenylation">
                  <a:extLst>
                    <a:ext uri="{A12FA001-AC4F-418D-AE19-62706E023703}">
                      <ahyp:hlinkClr xmlns:ahyp="http://schemas.microsoft.com/office/drawing/2018/hyperlinkcolor" val="tx"/>
                    </a:ext>
                  </a:extLst>
                </a:hlinkClick>
              </a:rPr>
              <a:t>polyA</a:t>
            </a:r>
            <a:r>
              <a:rPr lang="en-US" b="0" i="0" u="none" strike="noStrike" dirty="0">
                <a:effectLst/>
                <a:highlight>
                  <a:srgbClr val="FFFFFF"/>
                </a:highlight>
                <a:latin typeface="Arial" panose="020B0604020202020204" pitchFamily="34" charset="0"/>
                <a:hlinkClick r:id="rId7" tooltip="Polyadenylation">
                  <a:extLst>
                    <a:ext uri="{A12FA001-AC4F-418D-AE19-62706E023703}">
                      <ahyp:hlinkClr xmlns:ahyp="http://schemas.microsoft.com/office/drawing/2018/hyperlinkcolor" val="tx"/>
                    </a:ext>
                  </a:extLst>
                </a:hlinkClick>
              </a:rPr>
              <a:t> sites</a:t>
            </a:r>
            <a:r>
              <a:rPr lang="en-US" b="0" i="0" dirty="0">
                <a:effectLst/>
                <a:highlight>
                  <a:srgbClr val="FFFFFF"/>
                </a:highlight>
                <a:latin typeface="Arial" panose="020B0604020202020204" pitchFamily="34" charset="0"/>
              </a:rPr>
              <a:t>, and </a:t>
            </a:r>
            <a:r>
              <a:rPr lang="en-US" b="0" i="1" dirty="0">
                <a:effectLst/>
                <a:highlight>
                  <a:srgbClr val="FFFFFF"/>
                </a:highlight>
                <a:latin typeface="Arial" panose="020B0604020202020204" pitchFamily="34" charset="0"/>
              </a:rPr>
              <a:t>content sensors</a:t>
            </a:r>
            <a:r>
              <a:rPr lang="en-US" b="0" i="0" dirty="0">
                <a:effectLst/>
                <a:highlight>
                  <a:srgbClr val="FFFFFF"/>
                </a:highlight>
                <a:latin typeface="Arial" panose="020B0604020202020204" pitchFamily="34" charset="0"/>
              </a:rPr>
              <a:t> that classify DNA sequences into coding and noncoding content.</a:t>
            </a:r>
            <a:endParaRPr lang="en-US" dirty="0"/>
          </a:p>
        </p:txBody>
      </p:sp>
    </p:spTree>
    <p:extLst>
      <p:ext uri="{BB962C8B-B14F-4D97-AF65-F5344CB8AC3E}">
        <p14:creationId xmlns:p14="http://schemas.microsoft.com/office/powerpoint/2010/main" val="3454664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3586-523F-F133-755F-FF8F485B3A84}"/>
              </a:ext>
            </a:extLst>
          </p:cNvPr>
          <p:cNvSpPr>
            <a:spLocks noGrp="1"/>
          </p:cNvSpPr>
          <p:nvPr>
            <p:ph type="title"/>
          </p:nvPr>
        </p:nvSpPr>
        <p:spPr/>
        <p:txBody>
          <a:bodyPr/>
          <a:lstStyle/>
          <a:p>
            <a:r>
              <a:rPr lang="en-US" b="1" i="0" dirty="0">
                <a:solidFill>
                  <a:srgbClr val="FF0000"/>
                </a:solidFill>
                <a:effectLst/>
                <a:highlight>
                  <a:srgbClr val="FFFFFF"/>
                </a:highlight>
                <a:latin typeface="Arial" panose="020B0604020202020204" pitchFamily="34" charset="0"/>
              </a:rPr>
              <a:t>Feature Prediction Methods</a:t>
            </a:r>
            <a:endParaRPr lang="en-US" dirty="0"/>
          </a:p>
        </p:txBody>
      </p:sp>
      <p:sp>
        <p:nvSpPr>
          <p:cNvPr id="3" name="Content Placeholder 2">
            <a:extLst>
              <a:ext uri="{FF2B5EF4-FFF2-40B4-BE49-F238E27FC236}">
                <a16:creationId xmlns:a16="http://schemas.microsoft.com/office/drawing/2014/main" id="{1FECED69-4A8D-072B-046E-20094A465CDC}"/>
              </a:ext>
            </a:extLst>
          </p:cNvPr>
          <p:cNvSpPr>
            <a:spLocks noGrp="1"/>
          </p:cNvSpPr>
          <p:nvPr>
            <p:ph idx="1"/>
          </p:nvPr>
        </p:nvSpPr>
        <p:spPr/>
        <p:txBody>
          <a:bodyPr>
            <a:normAutofit fontScale="92500"/>
          </a:bodyPr>
          <a:lstStyle/>
          <a:p>
            <a:pPr algn="just">
              <a:buFont typeface="Arial" panose="020B0604020202020204" pitchFamily="34" charset="0"/>
              <a:buChar char="•"/>
            </a:pPr>
            <a:r>
              <a:rPr lang="en-US" b="1" i="1" dirty="0">
                <a:solidFill>
                  <a:srgbClr val="0070C0"/>
                </a:solidFill>
                <a:effectLst/>
                <a:highlight>
                  <a:srgbClr val="FFFFFF"/>
                </a:highlight>
                <a:latin typeface="Arial" panose="020B0604020202020204" pitchFamily="34" charset="0"/>
              </a:rPr>
              <a:t>Ab initio</a:t>
            </a:r>
            <a:r>
              <a:rPr lang="en-US" b="1" i="0" dirty="0">
                <a:solidFill>
                  <a:srgbClr val="0070C0"/>
                </a:solidFill>
                <a:effectLst/>
                <a:highlight>
                  <a:srgbClr val="FFFFFF"/>
                </a:highlight>
                <a:latin typeface="Arial" panose="020B0604020202020204" pitchFamily="34" charset="0"/>
              </a:rPr>
              <a:t> methods</a:t>
            </a:r>
            <a:r>
              <a:rPr lang="en-US" b="0" i="0" dirty="0">
                <a:solidFill>
                  <a:srgbClr val="0070C0"/>
                </a:solidFill>
                <a:effectLst/>
                <a:highlight>
                  <a:srgbClr val="FFFFFF"/>
                </a:highlight>
                <a:latin typeface="Arial" panose="020B0604020202020204" pitchFamily="34" charset="0"/>
              </a:rPr>
              <a:t> </a:t>
            </a:r>
            <a:r>
              <a:rPr lang="en-US" b="0" i="0" dirty="0">
                <a:effectLst/>
                <a:highlight>
                  <a:srgbClr val="FFFFFF"/>
                </a:highlight>
                <a:latin typeface="Arial" panose="020B0604020202020204" pitchFamily="34" charset="0"/>
              </a:rPr>
              <a:t>(also called statistical, intrinsic, or de novo). CDS prediction is based solely on the information that can be extracted from the DNA sequence. They rely on statistical methods such as the </a:t>
            </a:r>
            <a:r>
              <a:rPr lang="en-US" b="0" i="0" u="none" strike="noStrike" dirty="0">
                <a:effectLst/>
                <a:highlight>
                  <a:srgbClr val="FFFFFF"/>
                </a:highlight>
                <a:latin typeface="Arial" panose="020B0604020202020204" pitchFamily="34" charset="0"/>
                <a:hlinkClick r:id="rId2" tooltip="Hidden Markov model">
                  <a:extLst>
                    <a:ext uri="{A12FA001-AC4F-418D-AE19-62706E023703}">
                      <ahyp:hlinkClr xmlns:ahyp="http://schemas.microsoft.com/office/drawing/2018/hyperlinkcolor" val="tx"/>
                    </a:ext>
                  </a:extLst>
                </a:hlinkClick>
              </a:rPr>
              <a:t>hidden Markov model</a:t>
            </a:r>
            <a:r>
              <a:rPr lang="en-US" b="0" i="0" dirty="0">
                <a:effectLst/>
                <a:highlight>
                  <a:srgbClr val="FFFFFF"/>
                </a:highlight>
                <a:latin typeface="Arial" panose="020B0604020202020204" pitchFamily="34" charset="0"/>
              </a:rPr>
              <a:t> (HMM). </a:t>
            </a:r>
          </a:p>
          <a:p>
            <a:pPr algn="just">
              <a:buFont typeface="Arial" panose="020B0604020202020204" pitchFamily="34" charset="0"/>
              <a:buChar char="•"/>
            </a:pPr>
            <a:r>
              <a:rPr lang="en-US" b="1" i="0" dirty="0">
                <a:solidFill>
                  <a:srgbClr val="0070C0"/>
                </a:solidFill>
                <a:effectLst/>
                <a:highlight>
                  <a:srgbClr val="FFFFFF"/>
                </a:highlight>
                <a:latin typeface="Arial" panose="020B0604020202020204" pitchFamily="34" charset="0"/>
              </a:rPr>
              <a:t>Homology-based methods</a:t>
            </a:r>
            <a:r>
              <a:rPr lang="en-US" b="0" i="0" dirty="0">
                <a:solidFill>
                  <a:srgbClr val="0070C0"/>
                </a:solidFill>
                <a:effectLst/>
                <a:highlight>
                  <a:srgbClr val="FFFFFF"/>
                </a:highlight>
                <a:latin typeface="Arial" panose="020B0604020202020204" pitchFamily="34" charset="0"/>
              </a:rPr>
              <a:t> </a:t>
            </a:r>
            <a:r>
              <a:rPr lang="en-US" b="0" i="0" dirty="0">
                <a:effectLst/>
                <a:highlight>
                  <a:srgbClr val="FFFFFF"/>
                </a:highlight>
                <a:latin typeface="Arial" panose="020B0604020202020204" pitchFamily="34" charset="0"/>
              </a:rPr>
              <a:t>(also called empirical, evidence-driven, or extrinsic). CDS prediction is based on similarity to known sequences. Specifically, it performs alignments of the analyzed sequence with </a:t>
            </a:r>
            <a:r>
              <a:rPr lang="en-US" b="0" i="0" u="none" strike="noStrike" dirty="0">
                <a:effectLst/>
                <a:highlight>
                  <a:srgbClr val="FFFFFF"/>
                </a:highlight>
                <a:latin typeface="Arial" panose="020B0604020202020204" pitchFamily="34" charset="0"/>
                <a:hlinkClick r:id="rId3" tooltip="Expressed sequence tag">
                  <a:extLst>
                    <a:ext uri="{A12FA001-AC4F-418D-AE19-62706E023703}">
                      <ahyp:hlinkClr xmlns:ahyp="http://schemas.microsoft.com/office/drawing/2018/hyperlinkcolor" val="tx"/>
                    </a:ext>
                  </a:extLst>
                </a:hlinkClick>
              </a:rPr>
              <a:t>expressed sequence tags</a:t>
            </a:r>
            <a:r>
              <a:rPr lang="en-US" b="0" i="0" dirty="0">
                <a:effectLst/>
                <a:highlight>
                  <a:srgbClr val="FFFFFF"/>
                </a:highlight>
                <a:latin typeface="Arial" panose="020B0604020202020204" pitchFamily="34" charset="0"/>
              </a:rPr>
              <a:t> (ESTs), </a:t>
            </a:r>
            <a:r>
              <a:rPr lang="en-US" b="0" i="0" u="none" strike="noStrike" dirty="0">
                <a:effectLst/>
                <a:highlight>
                  <a:srgbClr val="FFFFFF"/>
                </a:highlight>
                <a:latin typeface="Arial" panose="020B0604020202020204" pitchFamily="34" charset="0"/>
                <a:hlinkClick r:id="rId4" tooltip="Complementary DNA">
                  <a:extLst>
                    <a:ext uri="{A12FA001-AC4F-418D-AE19-62706E023703}">
                      <ahyp:hlinkClr xmlns:ahyp="http://schemas.microsoft.com/office/drawing/2018/hyperlinkcolor" val="tx"/>
                    </a:ext>
                  </a:extLst>
                </a:hlinkClick>
              </a:rPr>
              <a:t>complementary DNA</a:t>
            </a:r>
            <a:r>
              <a:rPr lang="en-US" b="0" i="0" dirty="0">
                <a:effectLst/>
                <a:highlight>
                  <a:srgbClr val="FFFFFF"/>
                </a:highlight>
                <a:latin typeface="Arial" panose="020B0604020202020204" pitchFamily="34" charset="0"/>
              </a:rPr>
              <a:t> (cDNA), or </a:t>
            </a:r>
            <a:r>
              <a:rPr lang="en-US" b="0" i="0" u="none" strike="noStrike" dirty="0">
                <a:effectLst/>
                <a:highlight>
                  <a:srgbClr val="FFFFFF"/>
                </a:highlight>
                <a:latin typeface="Arial" panose="020B0604020202020204" pitchFamily="34" charset="0"/>
                <a:hlinkClick r:id="rId5" tooltip="Protein">
                  <a:extLst>
                    <a:ext uri="{A12FA001-AC4F-418D-AE19-62706E023703}">
                      <ahyp:hlinkClr xmlns:ahyp="http://schemas.microsoft.com/office/drawing/2018/hyperlinkcolor" val="tx"/>
                    </a:ext>
                  </a:extLst>
                </a:hlinkClick>
              </a:rPr>
              <a:t>protein</a:t>
            </a:r>
            <a:r>
              <a:rPr lang="en-US" b="0" i="0" dirty="0">
                <a:effectLst/>
                <a:highlight>
                  <a:srgbClr val="FFFFFF"/>
                </a:highlight>
                <a:latin typeface="Arial" panose="020B0604020202020204" pitchFamily="34" charset="0"/>
              </a:rPr>
              <a:t> sequences.</a:t>
            </a:r>
          </a:p>
          <a:p>
            <a:pPr algn="just">
              <a:buFont typeface="Arial" panose="020B0604020202020204" pitchFamily="34" charset="0"/>
              <a:buChar char="•"/>
            </a:pPr>
            <a:r>
              <a:rPr lang="en-US" b="1" i="0" dirty="0">
                <a:solidFill>
                  <a:srgbClr val="0070C0"/>
                </a:solidFill>
                <a:effectLst/>
                <a:highlight>
                  <a:srgbClr val="FFFFFF"/>
                </a:highlight>
                <a:latin typeface="Arial" panose="020B0604020202020204" pitchFamily="34" charset="0"/>
              </a:rPr>
              <a:t>Combiners</a:t>
            </a:r>
            <a:r>
              <a:rPr lang="en-US" dirty="0">
                <a:solidFill>
                  <a:srgbClr val="0070C0"/>
                </a:solidFill>
                <a:highlight>
                  <a:srgbClr val="FFFFFF"/>
                </a:highlight>
                <a:latin typeface="Arial" panose="020B0604020202020204" pitchFamily="34" charset="0"/>
              </a:rPr>
              <a:t> </a:t>
            </a:r>
            <a:r>
              <a:rPr lang="en-US" b="0" i="0" dirty="0">
                <a:effectLst/>
                <a:highlight>
                  <a:srgbClr val="FFFFFF"/>
                </a:highlight>
                <a:latin typeface="Arial" panose="020B0604020202020204" pitchFamily="34" charset="0"/>
              </a:rPr>
              <a:t>CDS prediction is done by a combination of both methods mentioned above.</a:t>
            </a:r>
          </a:p>
          <a:p>
            <a:pPr marL="0" indent="0">
              <a:buNone/>
            </a:pPr>
            <a:endParaRPr lang="en-US" dirty="0"/>
          </a:p>
        </p:txBody>
      </p:sp>
    </p:spTree>
    <p:extLst>
      <p:ext uri="{BB962C8B-B14F-4D97-AF65-F5344CB8AC3E}">
        <p14:creationId xmlns:p14="http://schemas.microsoft.com/office/powerpoint/2010/main" val="3078594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8920-3099-ECFB-7D86-4564589E2D86}"/>
              </a:ext>
            </a:extLst>
          </p:cNvPr>
          <p:cNvSpPr>
            <a:spLocks noGrp="1"/>
          </p:cNvSpPr>
          <p:nvPr>
            <p:ph type="title"/>
          </p:nvPr>
        </p:nvSpPr>
        <p:spPr/>
        <p:txBody>
          <a:bodyPr/>
          <a:lstStyle/>
          <a:p>
            <a:r>
              <a:rPr lang="en-US" b="1" dirty="0">
                <a:solidFill>
                  <a:srgbClr val="FF0000"/>
                </a:solidFill>
              </a:rPr>
              <a:t>Non-Coding RNAs</a:t>
            </a:r>
          </a:p>
        </p:txBody>
      </p:sp>
      <p:sp>
        <p:nvSpPr>
          <p:cNvPr id="3" name="Content Placeholder 2">
            <a:extLst>
              <a:ext uri="{FF2B5EF4-FFF2-40B4-BE49-F238E27FC236}">
                <a16:creationId xmlns:a16="http://schemas.microsoft.com/office/drawing/2014/main" id="{A7E1254A-2B7C-705A-2067-0E1BEB0FC434}"/>
              </a:ext>
            </a:extLst>
          </p:cNvPr>
          <p:cNvSpPr>
            <a:spLocks noGrp="1"/>
          </p:cNvSpPr>
          <p:nvPr>
            <p:ph idx="1"/>
          </p:nvPr>
        </p:nvSpPr>
        <p:spPr>
          <a:xfrm>
            <a:off x="1905000" y="1417639"/>
            <a:ext cx="8229600" cy="4525963"/>
          </a:xfrm>
        </p:spPr>
        <p:txBody>
          <a:bodyPr>
            <a:normAutofit fontScale="40000" lnSpcReduction="20000"/>
          </a:bodyPr>
          <a:lstStyle/>
          <a:p>
            <a:pPr algn="just"/>
            <a:r>
              <a:rPr lang="en-US" sz="4000" dirty="0"/>
              <a:t>Over the years, number of RNAs that do not function as messenger RNAs (mRNAs), transfer RNAs (tRNAs), or ribosomal RNAs have been discovered.</a:t>
            </a:r>
          </a:p>
          <a:p>
            <a:pPr algn="just"/>
            <a:r>
              <a:rPr lang="en-US" sz="4000" dirty="0"/>
              <a:t>mRNAs are translated into proteins and ncRNAs have little or no coding potential but are involved in transcriptional regulatory mechanisms.</a:t>
            </a:r>
          </a:p>
          <a:p>
            <a:pPr algn="just"/>
            <a:r>
              <a:rPr lang="en-US" sz="4000" dirty="0"/>
              <a:t>ncRNAs are further categorized as short ncRNAs( &lt; 200 </a:t>
            </a:r>
            <a:r>
              <a:rPr lang="en-US" sz="4000" dirty="0" err="1"/>
              <a:t>nt</a:t>
            </a:r>
            <a:r>
              <a:rPr lang="en-US" sz="4000" dirty="0"/>
              <a:t>) which include </a:t>
            </a:r>
            <a:r>
              <a:rPr lang="en-US" sz="4000" dirty="0">
                <a:solidFill>
                  <a:srgbClr val="0070C0"/>
                </a:solidFill>
              </a:rPr>
              <a:t>microRNAs</a:t>
            </a:r>
            <a:r>
              <a:rPr lang="en-US" sz="4000" dirty="0"/>
              <a:t> (miRNAs- typically 21-23 nucleotides long), small RNAs (sRNA), piwi-interacting RNAs (</a:t>
            </a:r>
            <a:r>
              <a:rPr lang="en-US" sz="4000" dirty="0" err="1"/>
              <a:t>piRNAs</a:t>
            </a:r>
            <a:r>
              <a:rPr lang="en-US" sz="4000" dirty="0"/>
              <a:t>), small interfering RNAs (siRNAs), and </a:t>
            </a:r>
            <a:r>
              <a:rPr lang="en-US" sz="4000" dirty="0">
                <a:solidFill>
                  <a:srgbClr val="0070C0"/>
                </a:solidFill>
              </a:rPr>
              <a:t>long non-coding RNAs </a:t>
            </a:r>
            <a:r>
              <a:rPr lang="en-US" sz="4000" dirty="0"/>
              <a:t>(&gt; 200 </a:t>
            </a:r>
            <a:r>
              <a:rPr lang="en-US" sz="4000" dirty="0" err="1"/>
              <a:t>nt</a:t>
            </a:r>
            <a:r>
              <a:rPr lang="en-US" sz="4000" dirty="0"/>
              <a:t>).</a:t>
            </a:r>
          </a:p>
          <a:p>
            <a:pPr algn="just"/>
            <a:r>
              <a:rPr lang="en-US" sz="4000" dirty="0" err="1">
                <a:solidFill>
                  <a:srgbClr val="333333"/>
                </a:solidFill>
                <a:latin typeface="Georgia" panose="02040502050405020303" pitchFamily="18" charset="0"/>
              </a:rPr>
              <a:t>lncRNAs</a:t>
            </a:r>
            <a:r>
              <a:rPr lang="en-US" sz="4000" dirty="0">
                <a:solidFill>
                  <a:srgbClr val="333333"/>
                </a:solidFill>
                <a:latin typeface="Georgia" panose="02040502050405020303" pitchFamily="18" charset="0"/>
              </a:rPr>
              <a:t> are present in either nucleus or cytoplasm, and they can interact with DNA, RNA or protein. Through this, they modulate the expression and stability of their downstream targets at epigenetic (</a:t>
            </a:r>
            <a:r>
              <a:rPr lang="en-US" sz="4000" dirty="0"/>
              <a:t>heritable changes in gene expression that occur without altering the underlying DNA sequence)</a:t>
            </a:r>
            <a:r>
              <a:rPr lang="en-US" sz="4000" dirty="0">
                <a:solidFill>
                  <a:srgbClr val="333333"/>
                </a:solidFill>
                <a:latin typeface="Georgia" panose="02040502050405020303" pitchFamily="18" charset="0"/>
              </a:rPr>
              <a:t>, transcriptional and post-transcriptional levels</a:t>
            </a:r>
          </a:p>
          <a:p>
            <a:pPr algn="just"/>
            <a:r>
              <a:rPr lang="en-US" sz="4000" dirty="0" err="1">
                <a:solidFill>
                  <a:srgbClr val="221F22"/>
                </a:solidFill>
                <a:latin typeface="Arial" panose="020B0604020202020204" pitchFamily="34" charset="0"/>
              </a:rPr>
              <a:t>lncRNAs</a:t>
            </a:r>
            <a:r>
              <a:rPr lang="en-US" sz="4000" dirty="0">
                <a:solidFill>
                  <a:srgbClr val="221F22"/>
                </a:solidFill>
                <a:latin typeface="Arial" panose="020B0604020202020204" pitchFamily="34" charset="0"/>
              </a:rPr>
              <a:t> are known to have more developmental stage-,tissue-, organ- and disease-specific expression patterns than protein-coding genes.</a:t>
            </a:r>
          </a:p>
          <a:p>
            <a:pPr algn="just"/>
            <a:r>
              <a:rPr lang="en-US" sz="4000" dirty="0">
                <a:solidFill>
                  <a:srgbClr val="221F22"/>
                </a:solidFill>
                <a:latin typeface="Arial" panose="020B0604020202020204" pitchFamily="34" charset="0"/>
              </a:rPr>
              <a:t>With increasing attention to the roles of </a:t>
            </a:r>
            <a:r>
              <a:rPr lang="en-US" sz="4000" dirty="0" err="1">
                <a:solidFill>
                  <a:srgbClr val="221F22"/>
                </a:solidFill>
                <a:latin typeface="Arial" panose="020B0604020202020204" pitchFamily="34" charset="0"/>
              </a:rPr>
              <a:t>lncRNAs</a:t>
            </a:r>
            <a:r>
              <a:rPr lang="en-US" sz="4000" dirty="0">
                <a:solidFill>
                  <a:srgbClr val="221F22"/>
                </a:solidFill>
                <a:latin typeface="Arial" panose="020B0604020202020204" pitchFamily="34" charset="0"/>
              </a:rPr>
              <a:t> as oncogenes and tumor suppressors in cancers, </a:t>
            </a:r>
            <a:r>
              <a:rPr lang="en-US" sz="4000" dirty="0" err="1">
                <a:solidFill>
                  <a:srgbClr val="221F22"/>
                </a:solidFill>
                <a:latin typeface="Arial" panose="020B0604020202020204" pitchFamily="34" charset="0"/>
              </a:rPr>
              <a:t>lncRNAs</a:t>
            </a:r>
            <a:r>
              <a:rPr lang="en-US" sz="4000" dirty="0">
                <a:solidFill>
                  <a:srgbClr val="221F22"/>
                </a:solidFill>
                <a:latin typeface="Arial" panose="020B0604020202020204" pitchFamily="34" charset="0"/>
              </a:rPr>
              <a:t> have exhibited superior potential as diagnostic and prognostic biomarkers than protein-coding genes owing to the more closely association between lncRNA expression and their functions. Recent studies have reported several lncRNA-focus signatures to improve prognosis prediction for some malignant tumors including breast cancer, lung cancer, colorectal cancer and so on.</a:t>
            </a:r>
            <a:endParaRPr lang="en-US" sz="4000" dirty="0"/>
          </a:p>
          <a:p>
            <a:pPr marL="0" indent="0">
              <a:buNone/>
            </a:pPr>
            <a:endParaRPr lang="en-US" dirty="0"/>
          </a:p>
        </p:txBody>
      </p:sp>
    </p:spTree>
    <p:extLst>
      <p:ext uri="{BB962C8B-B14F-4D97-AF65-F5344CB8AC3E}">
        <p14:creationId xmlns:p14="http://schemas.microsoft.com/office/powerpoint/2010/main" val="120541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997E-1F32-1332-E34F-F2AA1E102BB7}"/>
              </a:ext>
            </a:extLst>
          </p:cNvPr>
          <p:cNvSpPr>
            <a:spLocks noGrp="1"/>
          </p:cNvSpPr>
          <p:nvPr>
            <p:ph type="title"/>
          </p:nvPr>
        </p:nvSpPr>
        <p:spPr>
          <a:xfrm>
            <a:off x="1699968" y="-29020"/>
            <a:ext cx="8229600" cy="1143000"/>
          </a:xfrm>
        </p:spPr>
        <p:txBody>
          <a:bodyPr/>
          <a:lstStyle/>
          <a:p>
            <a:r>
              <a:rPr lang="en-US" b="1" dirty="0">
                <a:solidFill>
                  <a:srgbClr val="FF0000"/>
                </a:solidFill>
              </a:rPr>
              <a:t>Epigenetics</a:t>
            </a:r>
          </a:p>
        </p:txBody>
      </p:sp>
      <p:sp>
        <p:nvSpPr>
          <p:cNvPr id="4" name="Rectangle 1">
            <a:extLst>
              <a:ext uri="{FF2B5EF4-FFF2-40B4-BE49-F238E27FC236}">
                <a16:creationId xmlns:a16="http://schemas.microsoft.com/office/drawing/2014/main" id="{4B6A8361-856D-1759-5BAC-6517B399F48E}"/>
              </a:ext>
            </a:extLst>
          </p:cNvPr>
          <p:cNvSpPr>
            <a:spLocks noGrp="1" noChangeArrowheads="1"/>
          </p:cNvSpPr>
          <p:nvPr>
            <p:ph idx="1"/>
          </p:nvPr>
        </p:nvSpPr>
        <p:spPr bwMode="auto">
          <a:xfrm>
            <a:off x="1666498" y="1175536"/>
            <a:ext cx="8605433" cy="45935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rtlCol="0" anchor="ctr" anchorCtr="0" compatLnSpc="1">
            <a:prstTxWarp prst="textNoShape">
              <a:avLst/>
            </a:prstTxWarp>
            <a:spAutoFit/>
          </a:bodyPr>
          <a:lstStyle/>
          <a:p>
            <a:pPr marL="0" indent="0" eaLnBrk="0" fontAlgn="base" hangingPunct="0">
              <a:spcBef>
                <a:spcPct val="0"/>
              </a:spcBef>
              <a:spcAft>
                <a:spcPct val="0"/>
              </a:spcAft>
              <a:buNone/>
            </a:pPr>
            <a:r>
              <a:rPr lang="en-US" sz="1600" dirty="0"/>
              <a:t>Epigenetics is the study of heritable changes in gene expression that occur without altering the </a:t>
            </a:r>
          </a:p>
          <a:p>
            <a:pPr marL="0" indent="0" eaLnBrk="0" fontAlgn="base" hangingPunct="0">
              <a:spcBef>
                <a:spcPct val="0"/>
              </a:spcBef>
              <a:spcAft>
                <a:spcPct val="0"/>
              </a:spcAft>
              <a:buNone/>
            </a:pPr>
            <a:r>
              <a:rPr lang="en-US" sz="1600" dirty="0"/>
              <a:t>underlying DNA sequence. Essentially, it's about  how our genes are "read" and used, which can </a:t>
            </a:r>
          </a:p>
          <a:p>
            <a:pPr marL="0" indent="0" eaLnBrk="0" fontAlgn="base" hangingPunct="0">
              <a:spcBef>
                <a:spcPct val="0"/>
              </a:spcBef>
              <a:spcAft>
                <a:spcPct val="0"/>
              </a:spcAft>
              <a:buNone/>
            </a:pPr>
            <a:r>
              <a:rPr lang="en-US" sz="1600" dirty="0"/>
              <a:t>be influenced by our environment and behaviors, even though the DNA itself remains the same. </a:t>
            </a:r>
          </a:p>
          <a:p>
            <a:pPr marL="0" indent="0" eaLnBrk="0" fontAlgn="base" hangingPunct="0">
              <a:spcBef>
                <a:spcPct val="0"/>
              </a:spcBef>
              <a:spcAft>
                <a:spcPct val="0"/>
              </a:spcAft>
              <a:buNone/>
            </a:pPr>
            <a:r>
              <a:rPr lang="en-US" sz="1600" dirty="0"/>
              <a:t>These changes can affect how our cells function and can even be passed on to future generations.</a:t>
            </a:r>
          </a:p>
          <a:p>
            <a:pPr marL="0" indent="0" eaLnBrk="0" fontAlgn="base" hangingPunct="0">
              <a:spcBef>
                <a:spcPct val="0"/>
              </a:spcBef>
              <a:spcAft>
                <a:spcPct val="0"/>
              </a:spcAft>
              <a:buNone/>
            </a:pPr>
            <a:r>
              <a:rPr lang="en-US" sz="1600" dirty="0"/>
              <a:t> </a:t>
            </a:r>
            <a:endParaRPr lang="en-US" altLang="en-US" sz="1600" dirty="0">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1400" b="1" dirty="0">
                <a:solidFill>
                  <a:srgbClr val="0070C0"/>
                </a:solidFill>
                <a:latin typeface="Google Sans"/>
              </a:rPr>
              <a:t>Beyond the DNA sequence</a:t>
            </a:r>
            <a:r>
              <a:rPr lang="en-US" altLang="en-US" sz="1400" b="1" dirty="0">
                <a:solidFill>
                  <a:srgbClr val="001D35"/>
                </a:solidFill>
                <a:latin typeface="Google Sans"/>
              </a:rPr>
              <a:t>: </a:t>
            </a:r>
            <a:r>
              <a:rPr lang="en-US" altLang="en-US" sz="1400" dirty="0">
                <a:solidFill>
                  <a:srgbClr val="545D7E"/>
                </a:solidFill>
                <a:latin typeface="Google Sans"/>
              </a:rPr>
              <a:t>While our DNA sequence (the order of A, T, C, and G) is fixed, the way that DNA </a:t>
            </a:r>
          </a:p>
          <a:p>
            <a:pPr marL="0" indent="0" eaLnBrk="0" fontAlgn="base" hangingPunct="0">
              <a:lnSpc>
                <a:spcPct val="100000"/>
              </a:lnSpc>
              <a:spcBef>
                <a:spcPct val="0"/>
              </a:spcBef>
              <a:spcAft>
                <a:spcPct val="0"/>
              </a:spcAft>
              <a:buFontTx/>
              <a:buChar char="•"/>
            </a:pPr>
            <a:r>
              <a:rPr lang="en-US" altLang="en-US" sz="1400" dirty="0">
                <a:solidFill>
                  <a:srgbClr val="545D7E"/>
                </a:solidFill>
                <a:latin typeface="Google Sans"/>
              </a:rPr>
              <a:t>is packaged and used can change. </a:t>
            </a:r>
          </a:p>
          <a:p>
            <a:pPr marL="0" indent="0" eaLnBrk="0" fontAlgn="base" hangingPunct="0">
              <a:lnSpc>
                <a:spcPct val="100000"/>
              </a:lnSpc>
              <a:spcBef>
                <a:spcPct val="0"/>
              </a:spcBef>
              <a:spcAft>
                <a:spcPct val="0"/>
              </a:spcAft>
              <a:buNone/>
            </a:pPr>
            <a:endParaRPr lang="en-US" altLang="en-US" sz="1400" dirty="0">
              <a:solidFill>
                <a:srgbClr val="545D7E"/>
              </a:solidFill>
              <a:latin typeface="Google Sans"/>
            </a:endParaRPr>
          </a:p>
          <a:p>
            <a:pPr marL="0" indent="0" eaLnBrk="0" fontAlgn="base" hangingPunct="0">
              <a:lnSpc>
                <a:spcPct val="100000"/>
              </a:lnSpc>
              <a:spcBef>
                <a:spcPct val="0"/>
              </a:spcBef>
              <a:spcAft>
                <a:spcPct val="0"/>
              </a:spcAft>
              <a:buFontTx/>
              <a:buChar char="•"/>
            </a:pPr>
            <a:r>
              <a:rPr lang="en-US" altLang="en-US" sz="1400" b="1" dirty="0">
                <a:solidFill>
                  <a:srgbClr val="0070C0"/>
                </a:solidFill>
                <a:latin typeface="Google Sans"/>
              </a:rPr>
              <a:t>Chemical tags</a:t>
            </a:r>
            <a:r>
              <a:rPr lang="en-US" altLang="en-US" sz="1400" b="1" dirty="0">
                <a:solidFill>
                  <a:srgbClr val="001D35"/>
                </a:solidFill>
                <a:latin typeface="Google Sans"/>
              </a:rPr>
              <a:t>: </a:t>
            </a:r>
            <a:r>
              <a:rPr lang="en-US" altLang="en-US" sz="1400" dirty="0">
                <a:solidFill>
                  <a:srgbClr val="545D7E"/>
                </a:solidFill>
                <a:latin typeface="Google Sans"/>
              </a:rPr>
              <a:t>Epigenetics involves chemical modifications (like methylation and histone modifications) that</a:t>
            </a:r>
          </a:p>
          <a:p>
            <a:pPr marL="0" indent="0" eaLnBrk="0" fontAlgn="base" hangingPunct="0">
              <a:lnSpc>
                <a:spcPct val="100000"/>
              </a:lnSpc>
              <a:spcBef>
                <a:spcPct val="0"/>
              </a:spcBef>
              <a:spcAft>
                <a:spcPct val="0"/>
              </a:spcAft>
              <a:buFontTx/>
              <a:buChar char="•"/>
            </a:pPr>
            <a:r>
              <a:rPr lang="en-US" altLang="en-US" sz="1400" dirty="0">
                <a:solidFill>
                  <a:srgbClr val="545D7E"/>
                </a:solidFill>
                <a:latin typeface="Google Sans"/>
              </a:rPr>
              <a:t> attach to DNA  and proteins associated with DNA (like histones). </a:t>
            </a:r>
          </a:p>
          <a:p>
            <a:pPr marL="0" indent="0" eaLnBrk="0" fontAlgn="base" hangingPunct="0">
              <a:lnSpc>
                <a:spcPct val="100000"/>
              </a:lnSpc>
              <a:spcBef>
                <a:spcPct val="0"/>
              </a:spcBef>
              <a:spcAft>
                <a:spcPct val="0"/>
              </a:spcAft>
              <a:buNone/>
            </a:pPr>
            <a:endParaRPr lang="en-US" altLang="en-US" sz="1400" dirty="0">
              <a:solidFill>
                <a:srgbClr val="545D7E"/>
              </a:solidFill>
              <a:latin typeface="Google Sans"/>
            </a:endParaRPr>
          </a:p>
          <a:p>
            <a:pPr marL="0" indent="0" eaLnBrk="0" fontAlgn="base" hangingPunct="0">
              <a:lnSpc>
                <a:spcPct val="100000"/>
              </a:lnSpc>
              <a:spcBef>
                <a:spcPct val="0"/>
              </a:spcBef>
              <a:spcAft>
                <a:spcPct val="0"/>
              </a:spcAft>
              <a:buFontTx/>
              <a:buChar char="•"/>
            </a:pPr>
            <a:r>
              <a:rPr lang="en-US" altLang="en-US" sz="1400" b="1" dirty="0">
                <a:solidFill>
                  <a:srgbClr val="0070C0"/>
                </a:solidFill>
                <a:latin typeface="Google Sans"/>
              </a:rPr>
              <a:t>Turning genes on and off</a:t>
            </a:r>
            <a:r>
              <a:rPr lang="en-US" altLang="en-US" sz="1400" b="1" dirty="0">
                <a:solidFill>
                  <a:srgbClr val="001D35"/>
                </a:solidFill>
                <a:latin typeface="Google Sans"/>
              </a:rPr>
              <a:t>: </a:t>
            </a:r>
            <a:r>
              <a:rPr lang="en-US" altLang="en-US" sz="1400" dirty="0">
                <a:solidFill>
                  <a:srgbClr val="545D7E"/>
                </a:solidFill>
                <a:latin typeface="Google Sans"/>
              </a:rPr>
              <a:t>These modifications can either activate or deactivate genes, affecting how much </a:t>
            </a:r>
          </a:p>
          <a:p>
            <a:pPr marL="0" indent="0" eaLnBrk="0" fontAlgn="base" hangingPunct="0">
              <a:lnSpc>
                <a:spcPct val="100000"/>
              </a:lnSpc>
              <a:spcBef>
                <a:spcPct val="0"/>
              </a:spcBef>
              <a:spcAft>
                <a:spcPct val="0"/>
              </a:spcAft>
              <a:buNone/>
            </a:pPr>
            <a:r>
              <a:rPr lang="en-US" altLang="en-US" sz="1400" dirty="0">
                <a:solidFill>
                  <a:srgbClr val="545D7E"/>
                </a:solidFill>
                <a:latin typeface="Google Sans"/>
              </a:rPr>
              <a:t>of a particular protein is produced. </a:t>
            </a:r>
          </a:p>
          <a:p>
            <a:pPr marL="0" indent="0" eaLnBrk="0" fontAlgn="base" hangingPunct="0">
              <a:lnSpc>
                <a:spcPct val="100000"/>
              </a:lnSpc>
              <a:spcBef>
                <a:spcPct val="0"/>
              </a:spcBef>
              <a:spcAft>
                <a:spcPct val="0"/>
              </a:spcAft>
              <a:buNone/>
            </a:pPr>
            <a:endParaRPr lang="en-US" altLang="en-US" sz="1400" dirty="0">
              <a:solidFill>
                <a:srgbClr val="545D7E"/>
              </a:solidFill>
              <a:latin typeface="Google Sans"/>
            </a:endParaRPr>
          </a:p>
          <a:p>
            <a:pPr marL="0" indent="0" eaLnBrk="0" fontAlgn="base" hangingPunct="0">
              <a:lnSpc>
                <a:spcPct val="100000"/>
              </a:lnSpc>
              <a:spcBef>
                <a:spcPct val="0"/>
              </a:spcBef>
              <a:spcAft>
                <a:spcPct val="0"/>
              </a:spcAft>
              <a:buFontTx/>
              <a:buChar char="•"/>
            </a:pPr>
            <a:r>
              <a:rPr lang="en-US" altLang="en-US" sz="1400" b="1" dirty="0">
                <a:solidFill>
                  <a:srgbClr val="0070C0"/>
                </a:solidFill>
                <a:latin typeface="Google Sans"/>
              </a:rPr>
              <a:t>Environmental influence</a:t>
            </a:r>
            <a:r>
              <a:rPr lang="en-US" altLang="en-US" sz="1400" b="1" dirty="0">
                <a:solidFill>
                  <a:srgbClr val="001D35"/>
                </a:solidFill>
                <a:latin typeface="Google Sans"/>
              </a:rPr>
              <a:t>: </a:t>
            </a:r>
            <a:r>
              <a:rPr lang="en-US" altLang="en-US" sz="1400" dirty="0">
                <a:solidFill>
                  <a:srgbClr val="545D7E"/>
                </a:solidFill>
                <a:latin typeface="Google Sans"/>
              </a:rPr>
              <a:t>Our diet, lifestyle, exposure to toxins, stress, and even our social experiences can</a:t>
            </a:r>
          </a:p>
          <a:p>
            <a:pPr marL="0" indent="0" eaLnBrk="0" fontAlgn="base" hangingPunct="0">
              <a:lnSpc>
                <a:spcPct val="100000"/>
              </a:lnSpc>
              <a:spcBef>
                <a:spcPct val="0"/>
              </a:spcBef>
              <a:spcAft>
                <a:spcPct val="0"/>
              </a:spcAft>
              <a:buNone/>
            </a:pPr>
            <a:r>
              <a:rPr lang="en-US" altLang="en-US" sz="1400" dirty="0">
                <a:solidFill>
                  <a:srgbClr val="545D7E"/>
                </a:solidFill>
                <a:latin typeface="Google Sans"/>
              </a:rPr>
              <a:t> all impact these epigenetic modifications. </a:t>
            </a:r>
          </a:p>
          <a:p>
            <a:pPr marL="0" indent="0" eaLnBrk="0" fontAlgn="base" hangingPunct="0">
              <a:lnSpc>
                <a:spcPct val="100000"/>
              </a:lnSpc>
              <a:spcBef>
                <a:spcPct val="0"/>
              </a:spcBef>
              <a:spcAft>
                <a:spcPct val="0"/>
              </a:spcAft>
              <a:buNone/>
            </a:pPr>
            <a:endParaRPr lang="en-US" altLang="en-US" sz="1400" dirty="0">
              <a:solidFill>
                <a:srgbClr val="545D7E"/>
              </a:solidFill>
              <a:latin typeface="Google Sans"/>
            </a:endParaRPr>
          </a:p>
          <a:p>
            <a:pPr marL="0" indent="0" eaLnBrk="0" fontAlgn="base" hangingPunct="0">
              <a:lnSpc>
                <a:spcPct val="100000"/>
              </a:lnSpc>
              <a:spcBef>
                <a:spcPct val="0"/>
              </a:spcBef>
              <a:spcAft>
                <a:spcPct val="0"/>
              </a:spcAft>
              <a:buFontTx/>
              <a:buChar char="•"/>
            </a:pPr>
            <a:r>
              <a:rPr lang="en-US" altLang="en-US" sz="1400" b="1" dirty="0">
                <a:solidFill>
                  <a:srgbClr val="0070C0"/>
                </a:solidFill>
                <a:latin typeface="Google Sans"/>
              </a:rPr>
              <a:t>Not mutations</a:t>
            </a:r>
            <a:r>
              <a:rPr lang="en-US" altLang="en-US" sz="1400" b="1" dirty="0">
                <a:solidFill>
                  <a:srgbClr val="001D35"/>
                </a:solidFill>
                <a:latin typeface="Google Sans"/>
              </a:rPr>
              <a:t>: </a:t>
            </a:r>
            <a:r>
              <a:rPr lang="en-US" altLang="en-US" sz="1400" dirty="0">
                <a:solidFill>
                  <a:srgbClr val="545D7E"/>
                </a:solidFill>
                <a:latin typeface="Google Sans"/>
              </a:rPr>
              <a:t>Epigenetic changes are distinct from mutations, which involve changes in the DNA sequence</a:t>
            </a:r>
          </a:p>
          <a:p>
            <a:pPr marL="0" indent="0" eaLnBrk="0" fontAlgn="base" hangingPunct="0">
              <a:lnSpc>
                <a:spcPct val="100000"/>
              </a:lnSpc>
              <a:spcBef>
                <a:spcPct val="0"/>
              </a:spcBef>
              <a:spcAft>
                <a:spcPct val="0"/>
              </a:spcAft>
              <a:buNone/>
            </a:pPr>
            <a:r>
              <a:rPr lang="en-US" altLang="en-US" sz="1400" dirty="0">
                <a:solidFill>
                  <a:srgbClr val="545D7E"/>
                </a:solidFill>
                <a:latin typeface="Google Sans"/>
              </a:rPr>
              <a:t> itself. Epigenetic changes  are often reversible and can be influenced by the environment</a:t>
            </a:r>
            <a:endParaRPr lang="en-US" altLang="en-US" sz="1400" dirty="0">
              <a:solidFill>
                <a:srgbClr val="001D35"/>
              </a:solidFill>
              <a:latin typeface="Google Sans"/>
            </a:endParaRP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3006287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E4E7-28A6-DB76-5C3D-F678F278EC78}"/>
              </a:ext>
            </a:extLst>
          </p:cNvPr>
          <p:cNvSpPr>
            <a:spLocks noGrp="1"/>
          </p:cNvSpPr>
          <p:nvPr>
            <p:ph type="title"/>
          </p:nvPr>
        </p:nvSpPr>
        <p:spPr/>
        <p:txBody>
          <a:bodyPr/>
          <a:lstStyle/>
          <a:p>
            <a:r>
              <a:rPr lang="en-US" b="0" i="0" dirty="0">
                <a:solidFill>
                  <a:srgbClr val="FF0000"/>
                </a:solidFill>
                <a:effectLst/>
                <a:latin typeface="Georgia" panose="02040502050405020303" pitchFamily="18" charset="0"/>
              </a:rPr>
              <a:t>Classification of </a:t>
            </a:r>
            <a:r>
              <a:rPr lang="en-US" b="0" i="0" dirty="0" err="1">
                <a:solidFill>
                  <a:srgbClr val="FF0000"/>
                </a:solidFill>
                <a:effectLst/>
                <a:latin typeface="Georgia" panose="02040502050405020303" pitchFamily="18" charset="0"/>
              </a:rPr>
              <a:t>lncRNAs</a:t>
            </a:r>
            <a:endParaRPr lang="en-US" dirty="0">
              <a:solidFill>
                <a:srgbClr val="FF0000"/>
              </a:solidFill>
            </a:endParaRPr>
          </a:p>
        </p:txBody>
      </p:sp>
      <p:pic>
        <p:nvPicPr>
          <p:cNvPr id="1026" name="Picture 2" descr="Fig. 2">
            <a:extLst>
              <a:ext uri="{FF2B5EF4-FFF2-40B4-BE49-F238E27FC236}">
                <a16:creationId xmlns:a16="http://schemas.microsoft.com/office/drawing/2014/main" id="{837C439D-9C7A-4494-9143-E822579AA3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401" y="1752601"/>
            <a:ext cx="5419725" cy="1266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67FF5B-7EF6-9E80-5C5E-9EA703613E75}"/>
              </a:ext>
            </a:extLst>
          </p:cNvPr>
          <p:cNvSpPr txBox="1"/>
          <p:nvPr/>
        </p:nvSpPr>
        <p:spPr>
          <a:xfrm>
            <a:off x="1905000" y="3354388"/>
            <a:ext cx="8534400" cy="3139321"/>
          </a:xfrm>
          <a:prstGeom prst="rect">
            <a:avLst/>
          </a:prstGeom>
          <a:noFill/>
        </p:spPr>
        <p:txBody>
          <a:bodyPr wrap="square">
            <a:spAutoFit/>
          </a:bodyPr>
          <a:lstStyle/>
          <a:p>
            <a:pPr marL="342900" indent="-342900" algn="just">
              <a:buAutoNum type="arabicParenBoth"/>
            </a:pPr>
            <a:r>
              <a:rPr lang="en-US" dirty="0">
                <a:solidFill>
                  <a:srgbClr val="0070C0"/>
                </a:solidFill>
                <a:latin typeface="Georgia" panose="02040502050405020303" pitchFamily="18" charset="0"/>
              </a:rPr>
              <a:t>Sense lncRNA</a:t>
            </a:r>
            <a:r>
              <a:rPr lang="en-US" dirty="0">
                <a:solidFill>
                  <a:srgbClr val="333333"/>
                </a:solidFill>
                <a:latin typeface="Georgia" panose="02040502050405020303" pitchFamily="18" charset="0"/>
              </a:rPr>
              <a:t>: transcribed from the sense strand of a protein coding gene,  usually overlapping the introns or exons of the sense strand; </a:t>
            </a:r>
          </a:p>
          <a:p>
            <a:pPr marL="342900" indent="-342900" algn="just">
              <a:buAutoNum type="arabicParenBoth"/>
            </a:pPr>
            <a:r>
              <a:rPr lang="en-US" dirty="0">
                <a:solidFill>
                  <a:srgbClr val="0070C0"/>
                </a:solidFill>
                <a:latin typeface="Georgia" panose="02040502050405020303" pitchFamily="18" charset="0"/>
              </a:rPr>
              <a:t>Antisense lncRNA</a:t>
            </a:r>
            <a:r>
              <a:rPr lang="en-US" dirty="0">
                <a:solidFill>
                  <a:srgbClr val="333333"/>
                </a:solidFill>
                <a:latin typeface="Georgia" panose="02040502050405020303" pitchFamily="18" charset="0"/>
              </a:rPr>
              <a:t>: transcribed from the antisense strand of a protein coding gene</a:t>
            </a:r>
          </a:p>
          <a:p>
            <a:pPr marL="342900" indent="-342900" algn="just">
              <a:buAutoNum type="arabicParenBoth"/>
            </a:pPr>
            <a:r>
              <a:rPr lang="en-US" dirty="0">
                <a:solidFill>
                  <a:srgbClr val="0070C0"/>
                </a:solidFill>
                <a:latin typeface="Georgia" panose="02040502050405020303" pitchFamily="18" charset="0"/>
              </a:rPr>
              <a:t>Intergenic lncRNA (lincRNAs)</a:t>
            </a:r>
            <a:r>
              <a:rPr lang="en-US" dirty="0">
                <a:solidFill>
                  <a:srgbClr val="333333"/>
                </a:solidFill>
                <a:latin typeface="Georgia" panose="02040502050405020303" pitchFamily="18" charset="0"/>
              </a:rPr>
              <a:t>: transcribed from the space between two protein coding genes; </a:t>
            </a:r>
          </a:p>
          <a:p>
            <a:pPr marL="342900" indent="-342900" algn="just">
              <a:buAutoNum type="arabicParenBoth"/>
            </a:pPr>
            <a:r>
              <a:rPr lang="en-US" dirty="0">
                <a:solidFill>
                  <a:srgbClr val="0070C0"/>
                </a:solidFill>
                <a:latin typeface="Georgia" panose="02040502050405020303" pitchFamily="18" charset="0"/>
              </a:rPr>
              <a:t>Intronic lncRNA</a:t>
            </a:r>
            <a:r>
              <a:rPr lang="en-US" dirty="0">
                <a:solidFill>
                  <a:srgbClr val="333333"/>
                </a:solidFill>
                <a:latin typeface="Georgia" panose="02040502050405020303" pitchFamily="18" charset="0"/>
              </a:rPr>
              <a:t>: </a:t>
            </a:r>
            <a:r>
              <a:rPr lang="en-US" dirty="0"/>
              <a:t>transcribed from the intronic regions between the exomes of a gene</a:t>
            </a:r>
            <a:r>
              <a:rPr lang="en-US" dirty="0">
                <a:solidFill>
                  <a:srgbClr val="333333"/>
                </a:solidFill>
                <a:latin typeface="Georgia" panose="02040502050405020303" pitchFamily="18" charset="0"/>
              </a:rPr>
              <a:t>;</a:t>
            </a:r>
          </a:p>
          <a:p>
            <a:pPr marL="342900" indent="-342900" algn="just">
              <a:buAutoNum type="arabicParenBoth"/>
            </a:pPr>
            <a:r>
              <a:rPr lang="en-US" dirty="0">
                <a:solidFill>
                  <a:srgbClr val="0070C0"/>
                </a:solidFill>
                <a:latin typeface="Georgia" panose="02040502050405020303" pitchFamily="18" charset="0"/>
              </a:rPr>
              <a:t>Bidirectional lncRNA</a:t>
            </a:r>
            <a:r>
              <a:rPr lang="en-US" dirty="0">
                <a:solidFill>
                  <a:srgbClr val="333333"/>
                </a:solidFill>
                <a:latin typeface="Georgia" panose="02040502050405020303" pitchFamily="18" charset="0"/>
              </a:rPr>
              <a:t>: transcribed in an opposite direction with respect to the nearby protein coding gene and located within 1 kb of the promoter of the protein coding gene.</a:t>
            </a:r>
            <a:r>
              <a:rPr lang="en-US" dirty="0"/>
              <a:t> Transcribed from both sense and antisense directions of TS</a:t>
            </a:r>
          </a:p>
        </p:txBody>
      </p:sp>
    </p:spTree>
    <p:extLst>
      <p:ext uri="{BB962C8B-B14F-4D97-AF65-F5344CB8AC3E}">
        <p14:creationId xmlns:p14="http://schemas.microsoft.com/office/powerpoint/2010/main" val="2436064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FD110-AA96-4E1B-7E27-DF80052F81E5}"/>
              </a:ext>
            </a:extLst>
          </p:cNvPr>
          <p:cNvSpPr>
            <a:spLocks noGrp="1"/>
          </p:cNvSpPr>
          <p:nvPr>
            <p:ph type="title"/>
          </p:nvPr>
        </p:nvSpPr>
        <p:spPr/>
        <p:txBody>
          <a:bodyPr>
            <a:normAutofit/>
          </a:bodyPr>
          <a:lstStyle/>
          <a:p>
            <a:r>
              <a:rPr lang="en-US" sz="3600" dirty="0">
                <a:solidFill>
                  <a:srgbClr val="FF0000"/>
                </a:solidFill>
              </a:rPr>
              <a:t>Long non-coding RNAs &amp; Complex Diseases</a:t>
            </a:r>
          </a:p>
        </p:txBody>
      </p:sp>
      <p:sp>
        <p:nvSpPr>
          <p:cNvPr id="3" name="Content Placeholder 2">
            <a:extLst>
              <a:ext uri="{FF2B5EF4-FFF2-40B4-BE49-F238E27FC236}">
                <a16:creationId xmlns:a16="http://schemas.microsoft.com/office/drawing/2014/main" id="{3F76C416-A705-9F72-D702-A921F0D41A27}"/>
              </a:ext>
            </a:extLst>
          </p:cNvPr>
          <p:cNvSpPr>
            <a:spLocks noGrp="1"/>
          </p:cNvSpPr>
          <p:nvPr>
            <p:ph idx="1"/>
          </p:nvPr>
        </p:nvSpPr>
        <p:spPr/>
        <p:txBody>
          <a:bodyPr>
            <a:normAutofit fontScale="47500" lnSpcReduction="20000"/>
          </a:bodyPr>
          <a:lstStyle/>
          <a:p>
            <a:r>
              <a:rPr lang="en-US" sz="3400" dirty="0"/>
              <a:t>Only a limited number of </a:t>
            </a:r>
            <a:r>
              <a:rPr lang="en-US" sz="3400" dirty="0" err="1"/>
              <a:t>lncRNAs</a:t>
            </a:r>
            <a:r>
              <a:rPr lang="en-US" sz="3400" dirty="0"/>
              <a:t> have been experimentally reported to be related to human diseases.</a:t>
            </a:r>
          </a:p>
          <a:p>
            <a:r>
              <a:rPr lang="en-US" sz="3400" dirty="0">
                <a:solidFill>
                  <a:srgbClr val="0070C0"/>
                </a:solidFill>
              </a:rPr>
              <a:t>Disease Biomarkers </a:t>
            </a:r>
            <a:r>
              <a:rPr lang="en-US" sz="3400" dirty="0"/>
              <a:t>- Analyzing available lncRNA-disease associations and predicting potential human lncRNA-disease associations have become important tasks of bioinformatics.</a:t>
            </a:r>
          </a:p>
          <a:p>
            <a:r>
              <a:rPr lang="en-US" sz="3400" dirty="0">
                <a:solidFill>
                  <a:srgbClr val="0070C0"/>
                </a:solidFill>
              </a:rPr>
              <a:t>Pathophysiology</a:t>
            </a:r>
            <a:r>
              <a:rPr lang="en-US" sz="3400" dirty="0"/>
              <a:t> – Understanding human complex diseases mechanism at lncRNA level</a:t>
            </a:r>
          </a:p>
          <a:p>
            <a:r>
              <a:rPr lang="en-US" sz="3400" dirty="0">
                <a:solidFill>
                  <a:srgbClr val="0070C0"/>
                </a:solidFill>
              </a:rPr>
              <a:t>Prognosis</a:t>
            </a:r>
            <a:r>
              <a:rPr lang="en-US" sz="3400" dirty="0"/>
              <a:t> – A prediction of how a condition will unfold over time using </a:t>
            </a:r>
            <a:r>
              <a:rPr lang="en-US" sz="3400" dirty="0" err="1"/>
              <a:t>lncRNAs</a:t>
            </a:r>
            <a:r>
              <a:rPr lang="en-US" sz="3400" dirty="0"/>
              <a:t>.</a:t>
            </a:r>
          </a:p>
          <a:p>
            <a:r>
              <a:rPr lang="en-US" sz="3400" dirty="0">
                <a:solidFill>
                  <a:srgbClr val="0070C0"/>
                </a:solidFill>
              </a:rPr>
              <a:t>Diagnosis</a:t>
            </a:r>
            <a:r>
              <a:rPr lang="en-US" sz="3400" dirty="0"/>
              <a:t> – The process of identifying a disease or a condition using </a:t>
            </a:r>
            <a:r>
              <a:rPr lang="en-US" sz="3400" dirty="0" err="1"/>
              <a:t>lncRNAS</a:t>
            </a:r>
            <a:r>
              <a:rPr lang="en-US" sz="3400" dirty="0"/>
              <a:t>. A diagnosis is made before prognosis. If a patient has a broken ankle, their diagnosis is a broken ankle. Their prognosis might be that they'll need six weeks to heal before the cast can be removed, followed by six weeks of physical therapy.</a:t>
            </a:r>
          </a:p>
          <a:p>
            <a:r>
              <a:rPr lang="en-US" sz="3400" dirty="0"/>
              <a:t>CHAST &amp; ANRIL can be used as diagnostic biomarkers for precision diagnostics in the context of Heart Failure.</a:t>
            </a:r>
          </a:p>
          <a:p>
            <a:r>
              <a:rPr lang="en-US" sz="3400" dirty="0">
                <a:solidFill>
                  <a:srgbClr val="0070C0"/>
                </a:solidFill>
              </a:rPr>
              <a:t>Therapeutics</a:t>
            </a:r>
            <a:r>
              <a:rPr lang="en-US" sz="3400" dirty="0"/>
              <a:t> – </a:t>
            </a:r>
            <a:r>
              <a:rPr lang="en-US" sz="3400" dirty="0" err="1"/>
              <a:t>lncRNAs</a:t>
            </a:r>
            <a:r>
              <a:rPr lang="en-US" sz="3400" dirty="0"/>
              <a:t> can be used to adopt a tailored therapy strategy resulting in the most favorable outcomes. The optimization of therapeutic effectiveness and the reduction of undesirable effects can also be achieved by tailoring treatment regimens according to the unique lncRNA profiles of individual patients.</a:t>
            </a:r>
          </a:p>
          <a:p>
            <a:r>
              <a:rPr lang="en-US" sz="3400" dirty="0"/>
              <a:t>The emergence of single-cell sequencing and CRISPR-based genome editing, has the potential to expedite the investigation of lncRNA and the creation of therapeutic interventions in a safer and more specific manner.</a:t>
            </a:r>
          </a:p>
          <a:p>
            <a:endParaRPr lang="en-US" sz="3400" dirty="0"/>
          </a:p>
          <a:p>
            <a:pPr marL="0" indent="0">
              <a:buNone/>
            </a:pPr>
            <a:endParaRPr lang="en-US" dirty="0"/>
          </a:p>
        </p:txBody>
      </p:sp>
      <p:sp>
        <p:nvSpPr>
          <p:cNvPr id="4" name="Rectangle 1">
            <a:extLst>
              <a:ext uri="{FF2B5EF4-FFF2-40B4-BE49-F238E27FC236}">
                <a16:creationId xmlns:a16="http://schemas.microsoft.com/office/drawing/2014/main" id="{BE9C3667-A7A0-0E14-1E8F-CB5B2380B524}"/>
              </a:ext>
            </a:extLst>
          </p:cNvPr>
          <p:cNvSpPr>
            <a:spLocks noChangeArrowheads="1"/>
          </p:cNvSpPr>
          <p:nvPr/>
        </p:nvSpPr>
        <p:spPr bwMode="auto">
          <a:xfrm>
            <a:off x="1524001" y="-373149"/>
            <a:ext cx="65" cy="7462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2696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a:p>
            <a:pPr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1770451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A95C9-D822-030B-AFD8-48DA39BADFA0}"/>
              </a:ext>
            </a:extLst>
          </p:cNvPr>
          <p:cNvSpPr>
            <a:spLocks noGrp="1"/>
          </p:cNvSpPr>
          <p:nvPr>
            <p:ph type="title"/>
          </p:nvPr>
        </p:nvSpPr>
        <p:spPr/>
        <p:txBody>
          <a:bodyPr/>
          <a:lstStyle/>
          <a:p>
            <a:r>
              <a:rPr lang="en-US" dirty="0" err="1">
                <a:solidFill>
                  <a:srgbClr val="FF0000"/>
                </a:solidFill>
              </a:rPr>
              <a:t>lncRNAs</a:t>
            </a:r>
            <a:endParaRPr lang="en-US" dirty="0">
              <a:solidFill>
                <a:srgbClr val="FF0000"/>
              </a:solidFill>
            </a:endParaRPr>
          </a:p>
        </p:txBody>
      </p:sp>
      <p:sp>
        <p:nvSpPr>
          <p:cNvPr id="3" name="Content Placeholder 2">
            <a:extLst>
              <a:ext uri="{FF2B5EF4-FFF2-40B4-BE49-F238E27FC236}">
                <a16:creationId xmlns:a16="http://schemas.microsoft.com/office/drawing/2014/main" id="{9CCD20C5-E946-55C9-152D-4D1A1BC5BC60}"/>
              </a:ext>
            </a:extLst>
          </p:cNvPr>
          <p:cNvSpPr>
            <a:spLocks noGrp="1"/>
          </p:cNvSpPr>
          <p:nvPr>
            <p:ph idx="1"/>
          </p:nvPr>
        </p:nvSpPr>
        <p:spPr/>
        <p:txBody>
          <a:bodyPr/>
          <a:lstStyle/>
          <a:p>
            <a:r>
              <a:rPr lang="en-US" dirty="0" err="1"/>
              <a:t>lncRNAs</a:t>
            </a:r>
            <a:r>
              <a:rPr lang="en-US" dirty="0"/>
              <a:t> play an important role in many life activities, such as epigenetic regulation, transcriptional regulation, posttranscriptional regulation, cell cycle regulation and cell differentiation regulation.</a:t>
            </a:r>
          </a:p>
          <a:p>
            <a:r>
              <a:rPr lang="en-US" dirty="0" err="1"/>
              <a:t>lncRNAs</a:t>
            </a:r>
            <a:r>
              <a:rPr lang="en-US" dirty="0"/>
              <a:t> are closely related to the formation and development of many diseases.</a:t>
            </a:r>
          </a:p>
        </p:txBody>
      </p:sp>
    </p:spTree>
    <p:extLst>
      <p:ext uri="{BB962C8B-B14F-4D97-AF65-F5344CB8AC3E}">
        <p14:creationId xmlns:p14="http://schemas.microsoft.com/office/powerpoint/2010/main" val="1283089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DDAC-7B9A-07BC-A4C7-5FB6960A57E8}"/>
              </a:ext>
            </a:extLst>
          </p:cNvPr>
          <p:cNvSpPr>
            <a:spLocks noGrp="1"/>
          </p:cNvSpPr>
          <p:nvPr>
            <p:ph type="title"/>
          </p:nvPr>
        </p:nvSpPr>
        <p:spPr>
          <a:xfrm>
            <a:off x="1905000" y="0"/>
            <a:ext cx="8229600" cy="1143000"/>
          </a:xfrm>
        </p:spPr>
        <p:txBody>
          <a:bodyPr>
            <a:noAutofit/>
          </a:bodyPr>
          <a:lstStyle/>
          <a:p>
            <a:pPr algn="just"/>
            <a:r>
              <a:rPr lang="en-US" sz="2000" dirty="0">
                <a:solidFill>
                  <a:srgbClr val="FF0000"/>
                </a:solidFill>
                <a:latin typeface="Georgia" panose="02040502050405020303" pitchFamily="18" charset="0"/>
              </a:rPr>
              <a:t>Case study of colorectal cancer, osteosarcoma, cervical cancer, and glioma. Orange nodes represent </a:t>
            </a:r>
            <a:r>
              <a:rPr lang="en-US" sz="2000" dirty="0" err="1">
                <a:solidFill>
                  <a:srgbClr val="FF0000"/>
                </a:solidFill>
                <a:latin typeface="Georgia" panose="02040502050405020303" pitchFamily="18" charset="0"/>
              </a:rPr>
              <a:t>lncRNAs</a:t>
            </a:r>
            <a:r>
              <a:rPr lang="en-US" sz="2000" dirty="0">
                <a:solidFill>
                  <a:srgbClr val="FF0000"/>
                </a:solidFill>
                <a:latin typeface="Georgia" panose="02040502050405020303" pitchFamily="18" charset="0"/>
              </a:rPr>
              <a:t> and purple nodes represent diseases. The top 10 scored candidate </a:t>
            </a:r>
            <a:r>
              <a:rPr lang="en-US" sz="2000" dirty="0" err="1">
                <a:solidFill>
                  <a:srgbClr val="FF0000"/>
                </a:solidFill>
                <a:latin typeface="Georgia" panose="02040502050405020303" pitchFamily="18" charset="0"/>
              </a:rPr>
              <a:t>lncRNAs</a:t>
            </a:r>
            <a:r>
              <a:rPr lang="en-US" sz="2000" dirty="0">
                <a:solidFill>
                  <a:srgbClr val="FF0000"/>
                </a:solidFill>
                <a:latin typeface="Georgia" panose="02040502050405020303" pitchFamily="18" charset="0"/>
              </a:rPr>
              <a:t> for each disease are linked by black edges</a:t>
            </a:r>
            <a:endParaRPr lang="en-US" sz="2000" dirty="0">
              <a:solidFill>
                <a:srgbClr val="FF0000"/>
              </a:solidFill>
            </a:endParaRPr>
          </a:p>
        </p:txBody>
      </p:sp>
      <p:pic>
        <p:nvPicPr>
          <p:cNvPr id="1026" name="Picture 2" descr="Fig. 8">
            <a:extLst>
              <a:ext uri="{FF2B5EF4-FFF2-40B4-BE49-F238E27FC236}">
                <a16:creationId xmlns:a16="http://schemas.microsoft.com/office/drawing/2014/main" id="{A82CD7BF-FB1B-6181-E11C-63129708950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914401"/>
            <a:ext cx="5217736"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9A3921-4E95-D331-DFE8-567582366915}"/>
              </a:ext>
            </a:extLst>
          </p:cNvPr>
          <p:cNvSpPr txBox="1"/>
          <p:nvPr/>
        </p:nvSpPr>
        <p:spPr>
          <a:xfrm>
            <a:off x="2209800" y="4953000"/>
            <a:ext cx="4572000" cy="1754326"/>
          </a:xfrm>
          <a:prstGeom prst="rect">
            <a:avLst/>
          </a:prstGeom>
          <a:noFill/>
        </p:spPr>
        <p:txBody>
          <a:bodyPr wrap="square">
            <a:spAutoFit/>
          </a:bodyPr>
          <a:lstStyle/>
          <a:p>
            <a:pPr algn="just"/>
            <a:r>
              <a:rPr lang="en-US" dirty="0">
                <a:solidFill>
                  <a:srgbClr val="333333"/>
                </a:solidFill>
                <a:latin typeface="-apple-system"/>
              </a:rPr>
              <a:t>Zhang, Y., Ye, F., Xiong, D. </a:t>
            </a:r>
            <a:r>
              <a:rPr lang="en-US" i="1" dirty="0">
                <a:solidFill>
                  <a:srgbClr val="333333"/>
                </a:solidFill>
                <a:latin typeface="-apple-system"/>
              </a:rPr>
              <a:t>et al.</a:t>
            </a:r>
            <a:r>
              <a:rPr lang="en-US" dirty="0">
                <a:solidFill>
                  <a:srgbClr val="333333"/>
                </a:solidFill>
                <a:latin typeface="-apple-system"/>
              </a:rPr>
              <a:t> LDNFSGB: prediction of long non-coding </a:t>
            </a:r>
            <a:r>
              <a:rPr lang="en-US" dirty="0" err="1">
                <a:solidFill>
                  <a:srgbClr val="333333"/>
                </a:solidFill>
                <a:latin typeface="-apple-system"/>
              </a:rPr>
              <a:t>rna</a:t>
            </a:r>
            <a:r>
              <a:rPr lang="en-US" dirty="0">
                <a:solidFill>
                  <a:srgbClr val="333333"/>
                </a:solidFill>
                <a:latin typeface="-apple-system"/>
              </a:rPr>
              <a:t> and disease association using network feature similarity and gradient boosting. </a:t>
            </a:r>
            <a:r>
              <a:rPr lang="en-US" i="1" dirty="0">
                <a:solidFill>
                  <a:srgbClr val="333333"/>
                </a:solidFill>
                <a:latin typeface="-apple-system"/>
              </a:rPr>
              <a:t>BMC Bioinformatics</a:t>
            </a:r>
            <a:r>
              <a:rPr lang="en-US" dirty="0">
                <a:solidFill>
                  <a:srgbClr val="333333"/>
                </a:solidFill>
                <a:latin typeface="-apple-system"/>
              </a:rPr>
              <a:t> </a:t>
            </a:r>
            <a:r>
              <a:rPr lang="en-US" b="1" dirty="0">
                <a:solidFill>
                  <a:srgbClr val="333333"/>
                </a:solidFill>
                <a:latin typeface="-apple-system"/>
              </a:rPr>
              <a:t>21</a:t>
            </a:r>
            <a:r>
              <a:rPr lang="en-US" dirty="0">
                <a:solidFill>
                  <a:srgbClr val="333333"/>
                </a:solidFill>
                <a:latin typeface="-apple-system"/>
              </a:rPr>
              <a:t>, 377 (2020). https://doi.org/10.1186/s12859-020-03721-0</a:t>
            </a:r>
            <a:endParaRPr lang="en-US" dirty="0"/>
          </a:p>
        </p:txBody>
      </p:sp>
    </p:spTree>
    <p:extLst>
      <p:ext uri="{BB962C8B-B14F-4D97-AF65-F5344CB8AC3E}">
        <p14:creationId xmlns:p14="http://schemas.microsoft.com/office/powerpoint/2010/main" val="420350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7125-359F-98CE-AE44-BF730D54F9D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43B30D5-4B40-4A2C-91D1-F5BAD28DD1D7}"/>
              </a:ext>
            </a:extLst>
          </p:cNvPr>
          <p:cNvPicPr>
            <a:picLocks noGrp="1" noChangeAspect="1"/>
          </p:cNvPicPr>
          <p:nvPr>
            <p:ph idx="1"/>
          </p:nvPr>
        </p:nvPicPr>
        <p:blipFill>
          <a:blip r:embed="rId2"/>
          <a:stretch>
            <a:fillRect/>
          </a:stretch>
        </p:blipFill>
        <p:spPr>
          <a:xfrm>
            <a:off x="1905000" y="532526"/>
            <a:ext cx="8229600" cy="1770224"/>
          </a:xfrm>
        </p:spPr>
      </p:pic>
      <p:pic>
        <p:nvPicPr>
          <p:cNvPr id="7" name="Picture 6">
            <a:extLst>
              <a:ext uri="{FF2B5EF4-FFF2-40B4-BE49-F238E27FC236}">
                <a16:creationId xmlns:a16="http://schemas.microsoft.com/office/drawing/2014/main" id="{47B235AA-5F0B-CE41-0135-1B586379C8AB}"/>
              </a:ext>
            </a:extLst>
          </p:cNvPr>
          <p:cNvPicPr>
            <a:picLocks noChangeAspect="1"/>
          </p:cNvPicPr>
          <p:nvPr/>
        </p:nvPicPr>
        <p:blipFill>
          <a:blip r:embed="rId3"/>
          <a:stretch>
            <a:fillRect/>
          </a:stretch>
        </p:blipFill>
        <p:spPr>
          <a:xfrm>
            <a:off x="1553198" y="2743201"/>
            <a:ext cx="9144000" cy="2858273"/>
          </a:xfrm>
          <a:prstGeom prst="rect">
            <a:avLst/>
          </a:prstGeom>
        </p:spPr>
      </p:pic>
    </p:spTree>
    <p:extLst>
      <p:ext uri="{BB962C8B-B14F-4D97-AF65-F5344CB8AC3E}">
        <p14:creationId xmlns:p14="http://schemas.microsoft.com/office/powerpoint/2010/main" val="1559924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5D94-80EE-E13E-C35E-38EEA924A092}"/>
              </a:ext>
            </a:extLst>
          </p:cNvPr>
          <p:cNvSpPr>
            <a:spLocks noGrp="1"/>
          </p:cNvSpPr>
          <p:nvPr>
            <p:ph type="title"/>
          </p:nvPr>
        </p:nvSpPr>
        <p:spPr/>
        <p:txBody>
          <a:bodyPr/>
          <a:lstStyle/>
          <a:p>
            <a:r>
              <a:rPr lang="en-US" b="1" dirty="0">
                <a:solidFill>
                  <a:srgbClr val="FF0000"/>
                </a:solidFill>
              </a:rPr>
              <a:t>REFERENCES</a:t>
            </a:r>
            <a:endParaRPr lang="en-IN" b="1" dirty="0">
              <a:solidFill>
                <a:srgbClr val="FF0000"/>
              </a:solidFill>
            </a:endParaRPr>
          </a:p>
        </p:txBody>
      </p:sp>
      <p:sp>
        <p:nvSpPr>
          <p:cNvPr id="3" name="Content Placeholder 2">
            <a:extLst>
              <a:ext uri="{FF2B5EF4-FFF2-40B4-BE49-F238E27FC236}">
                <a16:creationId xmlns:a16="http://schemas.microsoft.com/office/drawing/2014/main" id="{BCA55CED-BDC8-FD30-9612-D90009451C39}"/>
              </a:ext>
            </a:extLst>
          </p:cNvPr>
          <p:cNvSpPr>
            <a:spLocks noGrp="1"/>
          </p:cNvSpPr>
          <p:nvPr>
            <p:ph idx="1"/>
          </p:nvPr>
        </p:nvSpPr>
        <p:spPr/>
        <p:txBody>
          <a:bodyPr>
            <a:normAutofit/>
          </a:bodyPr>
          <a:lstStyle/>
          <a:p>
            <a:r>
              <a:rPr lang="en-IN" dirty="0">
                <a:solidFill>
                  <a:srgbClr val="0070C0"/>
                </a:solidFill>
              </a:rPr>
              <a:t>https://www.nature.com/articles/171737a0</a:t>
            </a:r>
          </a:p>
          <a:p>
            <a:r>
              <a:rPr lang="en-IN" dirty="0">
                <a:solidFill>
                  <a:srgbClr val="0070C0"/>
                </a:solidFill>
                <a:hlinkClick r:id="rId2"/>
              </a:rPr>
              <a:t>https://en.wikipedia.org/wiki/DNA_annotation</a:t>
            </a:r>
            <a:endParaRPr lang="en-IN" dirty="0">
              <a:solidFill>
                <a:srgbClr val="0070C0"/>
              </a:solidFill>
            </a:endParaRPr>
          </a:p>
          <a:p>
            <a:r>
              <a:rPr lang="en-IN">
                <a:solidFill>
                  <a:srgbClr val="0070C0"/>
                </a:solidFill>
              </a:rPr>
              <a:t>https://www.ncbi.nlm.nih.gov/orffinder/</a:t>
            </a:r>
            <a:endParaRPr lang="en-IN" dirty="0">
              <a:solidFill>
                <a:srgbClr val="0070C0"/>
              </a:solidFill>
            </a:endParaRPr>
          </a:p>
        </p:txBody>
      </p:sp>
    </p:spTree>
    <p:extLst>
      <p:ext uri="{BB962C8B-B14F-4D97-AF65-F5344CB8AC3E}">
        <p14:creationId xmlns:p14="http://schemas.microsoft.com/office/powerpoint/2010/main" val="3776568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9CA0-FA7B-CD5A-A402-B17DEE1062E3}"/>
              </a:ext>
            </a:extLst>
          </p:cNvPr>
          <p:cNvSpPr>
            <a:spLocks noGrp="1"/>
          </p:cNvSpPr>
          <p:nvPr>
            <p:ph type="title"/>
          </p:nvPr>
        </p:nvSpPr>
        <p:spPr/>
        <p:txBody>
          <a:bodyPr/>
          <a:lstStyle/>
          <a:p>
            <a:r>
              <a:rPr lang="en-US" dirty="0">
                <a:solidFill>
                  <a:srgbClr val="FF0000"/>
                </a:solidFill>
                <a:latin typeface="Calibri"/>
              </a:rPr>
              <a:t>Transcription and Translation</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F0F723-A533-86D9-0D85-966CF7F6C243}"/>
                  </a:ext>
                </a:extLst>
              </p:cNvPr>
              <p:cNvSpPr>
                <a:spLocks noGrp="1"/>
              </p:cNvSpPr>
              <p:nvPr>
                <p:ph idx="1"/>
              </p:nvPr>
            </p:nvSpPr>
            <p:spPr/>
            <p:txBody>
              <a:bodyPr>
                <a:normAutofit/>
              </a:bodyPr>
              <a:lstStyle/>
              <a:p>
                <a:pPr algn="just"/>
                <a:r>
                  <a:rPr lang="en-US" dirty="0"/>
                  <a:t>This mRNA sequence is then translated by the ribosome to produce a colinear sequence of amino acids.</a:t>
                </a:r>
              </a:p>
              <a:p>
                <a:pPr algn="just"/>
                <a:r>
                  <a:rPr lang="en-US" dirty="0"/>
                  <a:t>RNA has four symbols (A, C, G, and U), while there are 20 different amino acids.</a:t>
                </a:r>
              </a:p>
              <a:p>
                <a:pPr algn="just"/>
                <a:r>
                  <a:rPr lang="en-US" dirty="0"/>
                  <a:t>A 1-nucleotide code only allows us to specify four amino acids (</a:t>
                </a:r>
                <a14:m>
                  <m:oMath xmlns:m="http://schemas.openxmlformats.org/officeDocument/2006/math">
                    <m:sSup>
                      <m:sSupPr>
                        <m:ctrlPr>
                          <a:rPr lang="en-US" sz="3000" i="1" dirty="0">
                            <a:latin typeface="Cambria Math" panose="02040503050406030204" pitchFamily="18" charset="0"/>
                          </a:rPr>
                        </m:ctrlPr>
                      </m:sSupPr>
                      <m:e>
                        <m:r>
                          <a:rPr lang="en-US" sz="3000" i="1" dirty="0">
                            <a:latin typeface="Cambria Math" panose="02040503050406030204" pitchFamily="18" charset="0"/>
                          </a:rPr>
                          <m:t>4</m:t>
                        </m:r>
                      </m:e>
                      <m:sup>
                        <m:r>
                          <a:rPr lang="en-US" sz="3000" i="1" dirty="0">
                            <a:latin typeface="Cambria Math" panose="02040503050406030204" pitchFamily="18" charset="0"/>
                          </a:rPr>
                          <m:t>1</m:t>
                        </m:r>
                      </m:sup>
                    </m:sSup>
                  </m:oMath>
                </a14:m>
                <a:r>
                  <a:rPr lang="en-US" dirty="0"/>
                  <a:t>); likewise a 2-nucleotide code only allows for the specification of 16 amino acids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4</m:t>
                        </m:r>
                      </m:e>
                      <m:sup>
                        <m:r>
                          <a:rPr lang="en-US" b="0" i="1" dirty="0" smtClean="0">
                            <a:latin typeface="Cambria Math" panose="02040503050406030204" pitchFamily="18" charset="0"/>
                          </a:rPr>
                          <m:t>2</m:t>
                        </m:r>
                      </m:sup>
                    </m:sSup>
                  </m:oMath>
                </a14:m>
                <a:r>
                  <a:rPr lang="en-US" dirty="0"/>
                  <a:t>); but a 3-nucleotide code allows for 64 amino acids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4</m:t>
                        </m:r>
                      </m:e>
                      <m:sup>
                        <m:r>
                          <a:rPr lang="en-US" b="0" i="1" dirty="0" smtClean="0">
                            <a:latin typeface="Cambria Math" panose="02040503050406030204" pitchFamily="18" charset="0"/>
                          </a:rPr>
                          <m:t>3</m:t>
                        </m:r>
                      </m:sup>
                    </m:sSup>
                  </m:oMath>
                </a14:m>
                <a:r>
                  <a:rPr lang="en-US" dirty="0"/>
                  <a:t>). </a:t>
                </a:r>
              </a:p>
              <a:p>
                <a:pPr algn="just"/>
                <a:r>
                  <a:rPr lang="en-US" dirty="0"/>
                  <a:t>Every organism on earth uses such a 3- nucleotide code, with each 3-nucleotide unit referred to as a codon.</a:t>
                </a:r>
                <a:endParaRPr lang="en-IN" dirty="0"/>
              </a:p>
            </p:txBody>
          </p:sp>
        </mc:Choice>
        <mc:Fallback>
          <p:sp>
            <p:nvSpPr>
              <p:cNvPr id="3" name="Content Placeholder 2">
                <a:extLst>
                  <a:ext uri="{FF2B5EF4-FFF2-40B4-BE49-F238E27FC236}">
                    <a16:creationId xmlns:a16="http://schemas.microsoft.com/office/drawing/2014/main" id="{92F0F723-A533-86D9-0D85-966CF7F6C243}"/>
                  </a:ext>
                </a:extLst>
              </p:cNvPr>
              <p:cNvSpPr>
                <a:spLocks noGrp="1" noRot="1" noChangeAspect="1" noMove="1" noResize="1" noEditPoints="1" noAdjustHandles="1" noChangeArrowheads="1" noChangeShapeType="1" noTextEdit="1"/>
              </p:cNvSpPr>
              <p:nvPr>
                <p:ph idx="1"/>
              </p:nvPr>
            </p:nvSpPr>
            <p:spPr>
              <a:blipFill>
                <a:blip r:embed="rId2"/>
                <a:stretch>
                  <a:fillRect l="-1043" t="-2381" r="-1159" b="-3641"/>
                </a:stretch>
              </a:blipFill>
            </p:spPr>
            <p:txBody>
              <a:bodyPr/>
              <a:lstStyle/>
              <a:p>
                <a:r>
                  <a:rPr lang="en-US">
                    <a:noFill/>
                  </a:rPr>
                  <a:t> </a:t>
                </a:r>
              </a:p>
            </p:txBody>
          </p:sp>
        </mc:Fallback>
      </mc:AlternateContent>
    </p:spTree>
    <p:extLst>
      <p:ext uri="{BB962C8B-B14F-4D97-AF65-F5344CB8AC3E}">
        <p14:creationId xmlns:p14="http://schemas.microsoft.com/office/powerpoint/2010/main" val="4081491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rtlCol="0">
            <a:normAutofit fontScale="90000"/>
          </a:bodyPr>
          <a:lstStyle/>
          <a:p>
            <a:pPr>
              <a:defRPr/>
            </a:pPr>
            <a:r>
              <a:rPr lang="en-US" sz="4900" b="1" dirty="0" err="1">
                <a:solidFill>
                  <a:srgbClr val="FF0000"/>
                </a:solidFill>
                <a:effectLst>
                  <a:outerShdw blurRad="38100" dist="38100" dir="2700000" algn="tl">
                    <a:srgbClr val="000000">
                      <a:alpha val="43137"/>
                    </a:srgbClr>
                  </a:outerShdw>
                </a:effectLst>
                <a:cs typeface="Times New Roman" pitchFamily="18" charset="0"/>
              </a:rPr>
              <a:t>Codons</a:t>
            </a:r>
            <a:br>
              <a:rPr lang="en-US" sz="3200" b="1" i="1" u="sng" dirty="0">
                <a:solidFill>
                  <a:srgbClr val="FF0000"/>
                </a:solidFill>
                <a:latin typeface="Times New Roman" pitchFamily="18" charset="0"/>
                <a:cs typeface="Times New Roman" pitchFamily="18" charset="0"/>
              </a:rPr>
            </a:br>
            <a:endParaRPr lang="en-US" sz="3200" b="1" i="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981200" y="609600"/>
            <a:ext cx="8229600" cy="6019800"/>
          </a:xfrm>
        </p:spPr>
        <p:txBody>
          <a:bodyPr rtlCol="0">
            <a:normAutofit fontScale="32500" lnSpcReduction="20000"/>
          </a:bodyPr>
          <a:lstStyle/>
          <a:p>
            <a:pPr>
              <a:lnSpc>
                <a:spcPct val="80000"/>
              </a:lnSpc>
              <a:defRPr/>
            </a:pPr>
            <a:endParaRPr lang="en-US" sz="9600" u="sng" dirty="0">
              <a:solidFill>
                <a:srgbClr val="0070C0"/>
              </a:solidFill>
            </a:endParaRPr>
          </a:p>
          <a:p>
            <a:pPr>
              <a:lnSpc>
                <a:spcPct val="80000"/>
              </a:lnSpc>
              <a:defRPr/>
            </a:pPr>
            <a:r>
              <a:rPr lang="en-US" sz="11100" b="1" dirty="0">
                <a:solidFill>
                  <a:srgbClr val="0070C0"/>
                </a:solidFill>
                <a:cs typeface="Times New Roman" pitchFamily="18" charset="0"/>
              </a:rPr>
              <a:t>Group of three bases , called codons. It is the code for individual amino acids.</a:t>
            </a: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buNone/>
              <a:defRPr/>
            </a:pPr>
            <a:endParaRPr lang="en-US" sz="9600" b="1" dirty="0">
              <a:solidFill>
                <a:srgbClr val="0070C0"/>
              </a:solidFill>
              <a:cs typeface="Times New Roman" pitchFamily="18" charset="0"/>
            </a:endParaRPr>
          </a:p>
          <a:p>
            <a:pPr>
              <a:lnSpc>
                <a:spcPct val="80000"/>
              </a:lnSpc>
              <a:buNone/>
              <a:defRPr/>
            </a:pPr>
            <a:endParaRPr lang="en-US" sz="9600" b="1" dirty="0">
              <a:solidFill>
                <a:srgbClr val="0070C0"/>
              </a:solidFill>
              <a:cs typeface="Times New Roman" pitchFamily="18" charset="0"/>
            </a:endParaRPr>
          </a:p>
          <a:p>
            <a:pPr>
              <a:lnSpc>
                <a:spcPct val="80000"/>
              </a:lnSpc>
              <a:buFont typeface="Wingdings" pitchFamily="2" charset="2"/>
              <a:buChar char="Ø"/>
              <a:defRPr/>
            </a:pPr>
            <a:endParaRPr lang="en-US" sz="9600" b="1" dirty="0">
              <a:solidFill>
                <a:srgbClr val="0070C0"/>
              </a:solidFill>
              <a:cs typeface="Times New Roman" pitchFamily="18" charset="0"/>
            </a:endParaRPr>
          </a:p>
          <a:p>
            <a:pPr>
              <a:lnSpc>
                <a:spcPct val="80000"/>
              </a:lnSpc>
              <a:defRPr/>
            </a:pPr>
            <a:r>
              <a:rPr lang="en-US" sz="11100" b="1" dirty="0">
                <a:solidFill>
                  <a:srgbClr val="0070C0"/>
                </a:solidFill>
                <a:cs typeface="Times New Roman" pitchFamily="18" charset="0"/>
              </a:rPr>
              <a:t>The codon sequence uniquely identifies an amino acid sequence which defines a protein. </a:t>
            </a:r>
          </a:p>
          <a:p>
            <a:pPr>
              <a:lnSpc>
                <a:spcPct val="80000"/>
              </a:lnSpc>
              <a:defRPr/>
            </a:pPr>
            <a:endParaRPr lang="en-US" sz="9600" b="1" dirty="0">
              <a:solidFill>
                <a:srgbClr val="0070C0"/>
              </a:solidFill>
              <a:cs typeface="Times New Roman" pitchFamily="18" charset="0"/>
            </a:endParaRPr>
          </a:p>
          <a:p>
            <a:pPr>
              <a:defRPr/>
            </a:pPr>
            <a:endParaRPr lang="en-US" dirty="0"/>
          </a:p>
        </p:txBody>
      </p:sp>
      <p:pic>
        <p:nvPicPr>
          <p:cNvPr id="16388" name="Picture 2"/>
          <p:cNvPicPr>
            <a:picLocks noChangeAspect="1" noChangeArrowheads="1"/>
          </p:cNvPicPr>
          <p:nvPr/>
        </p:nvPicPr>
        <p:blipFill>
          <a:blip r:embed="rId2" cstate="print"/>
          <a:srcRect/>
          <a:stretch>
            <a:fillRect/>
          </a:stretch>
        </p:blipFill>
        <p:spPr bwMode="auto">
          <a:xfrm>
            <a:off x="3048000" y="1981200"/>
            <a:ext cx="5638800" cy="2057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FDA4E80-202F-4580-A6F3-4734E4E8E099}" type="slidenum">
              <a:rPr lang="en-US" smtClean="0"/>
              <a:pPr>
                <a:defRPr/>
              </a:pPr>
              <a:t>62</a:t>
            </a:fld>
            <a:endParaRPr lang="en-US"/>
          </a:p>
        </p:txBody>
      </p:sp>
      <p:sp>
        <p:nvSpPr>
          <p:cNvPr id="6" name="Footer Placeholder 5"/>
          <p:cNvSpPr>
            <a:spLocks noGrp="1"/>
          </p:cNvSpPr>
          <p:nvPr>
            <p:ph type="ftr" sz="quarter" idx="11"/>
          </p:nvPr>
        </p:nvSpPr>
        <p:spPr>
          <a:xfrm>
            <a:off x="7543800" y="6356351"/>
            <a:ext cx="23622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2743200" y="762000"/>
            <a:ext cx="6324600" cy="3810000"/>
          </a:xfrm>
          <a:prstGeom prst="rect">
            <a:avLst/>
          </a:prstGeom>
          <a:noFill/>
          <a:ln w="9525">
            <a:noFill/>
            <a:miter lim="800000"/>
            <a:headEnd/>
            <a:tailEnd/>
          </a:ln>
        </p:spPr>
      </p:pic>
      <p:sp>
        <p:nvSpPr>
          <p:cNvPr id="6" name="Content Placeholder 5"/>
          <p:cNvSpPr>
            <a:spLocks noGrp="1"/>
          </p:cNvSpPr>
          <p:nvPr>
            <p:ph idx="1"/>
          </p:nvPr>
        </p:nvSpPr>
        <p:spPr/>
        <p:txBody>
          <a:bodyPr rtlCol="0">
            <a:normAutofit lnSpcReduction="10000"/>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b="1" dirty="0">
              <a:solidFill>
                <a:srgbClr val="0070C0"/>
              </a:solidFill>
            </a:endParaRPr>
          </a:p>
          <a:p>
            <a:pPr>
              <a:defRPr/>
            </a:pPr>
            <a:r>
              <a:rPr lang="en-US" sz="2600" b="1" dirty="0">
                <a:solidFill>
                  <a:srgbClr val="0070C0"/>
                </a:solidFill>
                <a:cs typeface="Times New Roman" pitchFamily="18" charset="0"/>
              </a:rPr>
              <a:t>ATG acts as the only START </a:t>
            </a:r>
            <a:r>
              <a:rPr lang="en-US" sz="2600" b="1" dirty="0" err="1">
                <a:solidFill>
                  <a:srgbClr val="0070C0"/>
                </a:solidFill>
                <a:cs typeface="Times New Roman" pitchFamily="18" charset="0"/>
              </a:rPr>
              <a:t>codon</a:t>
            </a:r>
            <a:r>
              <a:rPr lang="en-US" sz="2600" b="1" dirty="0">
                <a:solidFill>
                  <a:srgbClr val="0070C0"/>
                </a:solidFill>
                <a:cs typeface="Times New Roman" pitchFamily="18" charset="0"/>
              </a:rPr>
              <a:t> (also codes for </a:t>
            </a:r>
            <a:r>
              <a:rPr lang="en-US" sz="2600" b="1" dirty="0" err="1">
                <a:solidFill>
                  <a:srgbClr val="0070C0"/>
                </a:solidFill>
                <a:cs typeface="Times New Roman" pitchFamily="18" charset="0"/>
              </a:rPr>
              <a:t>Methionine</a:t>
            </a:r>
            <a:r>
              <a:rPr lang="en-US" sz="2600" b="1" dirty="0">
                <a:solidFill>
                  <a:srgbClr val="0070C0"/>
                </a:solidFill>
                <a:cs typeface="Times New Roman" pitchFamily="18" charset="0"/>
              </a:rPr>
              <a:t>).</a:t>
            </a:r>
          </a:p>
          <a:p>
            <a:pPr>
              <a:defRPr/>
            </a:pPr>
            <a:r>
              <a:rPr lang="en-US" sz="2600" b="1" dirty="0">
                <a:solidFill>
                  <a:srgbClr val="0070C0"/>
                </a:solidFill>
                <a:cs typeface="Times New Roman" pitchFamily="18" charset="0"/>
              </a:rPr>
              <a:t>TAA, TAG, and TGA act as alternative           </a:t>
            </a:r>
            <a:r>
              <a:rPr lang="en-US" sz="2600" b="1" dirty="0" err="1">
                <a:solidFill>
                  <a:srgbClr val="0070C0"/>
                </a:solidFill>
                <a:cs typeface="Times New Roman" pitchFamily="18" charset="0"/>
              </a:rPr>
              <a:t>codons</a:t>
            </a:r>
            <a:r>
              <a:rPr lang="en-US" sz="2600" b="1" dirty="0">
                <a:solidFill>
                  <a:srgbClr val="0070C0"/>
                </a:solidFill>
                <a:cs typeface="Times New Roman" pitchFamily="18" charset="0"/>
              </a:rPr>
              <a:t>.</a:t>
            </a:r>
          </a:p>
        </p:txBody>
      </p:sp>
      <p:pic>
        <p:nvPicPr>
          <p:cNvPr id="17412" name="Picture 4"/>
          <p:cNvPicPr>
            <a:picLocks noChangeAspect="1" noChangeArrowheads="1"/>
          </p:cNvPicPr>
          <p:nvPr/>
        </p:nvPicPr>
        <p:blipFill>
          <a:blip r:embed="rId3" cstate="print"/>
          <a:srcRect/>
          <a:stretch>
            <a:fillRect/>
          </a:stretch>
        </p:blipFill>
        <p:spPr bwMode="auto">
          <a:xfrm>
            <a:off x="7162801" y="5410200"/>
            <a:ext cx="582613" cy="533400"/>
          </a:xfrm>
          <a:prstGeom prst="rect">
            <a:avLst/>
          </a:prstGeom>
          <a:noFill/>
          <a:ln w="9525">
            <a:noFill/>
            <a:miter lim="800000"/>
            <a:headEnd/>
            <a:tailEnd/>
          </a:ln>
        </p:spPr>
      </p:pic>
      <p:sp>
        <p:nvSpPr>
          <p:cNvPr id="17413" name="Rectangle 9"/>
          <p:cNvSpPr>
            <a:spLocks noChangeArrowheads="1"/>
          </p:cNvSpPr>
          <p:nvPr/>
        </p:nvSpPr>
        <p:spPr bwMode="auto">
          <a:xfrm>
            <a:off x="4191000" y="228600"/>
            <a:ext cx="4343400" cy="707886"/>
          </a:xfrm>
          <a:prstGeom prst="rect">
            <a:avLst/>
          </a:prstGeom>
          <a:noFill/>
          <a:ln w="9525">
            <a:noFill/>
            <a:miter lim="800000"/>
            <a:headEnd/>
            <a:tailEnd/>
          </a:ln>
        </p:spPr>
        <p:txBody>
          <a:bodyPr>
            <a:spAutoFit/>
          </a:bodyPr>
          <a:lstStyle/>
          <a:p>
            <a:r>
              <a:rPr lang="en-US" sz="4000" b="1" dirty="0">
                <a:solidFill>
                  <a:srgbClr val="FF0000"/>
                </a:solidFill>
                <a:effectLst>
                  <a:outerShdw blurRad="38100" dist="38100" dir="2700000" algn="tl">
                    <a:srgbClr val="000000">
                      <a:alpha val="43137"/>
                    </a:srgbClr>
                  </a:outerShdw>
                </a:effectLst>
                <a:latin typeface="+mj-lt"/>
                <a:cs typeface="Times New Roman" pitchFamily="18" charset="0"/>
              </a:rPr>
              <a:t>The Genetic Code </a:t>
            </a:r>
          </a:p>
        </p:txBody>
      </p:sp>
      <p:sp>
        <p:nvSpPr>
          <p:cNvPr id="7" name="Slide Number Placeholder 6"/>
          <p:cNvSpPr>
            <a:spLocks noGrp="1"/>
          </p:cNvSpPr>
          <p:nvPr>
            <p:ph type="sldNum" sz="quarter" idx="12"/>
          </p:nvPr>
        </p:nvSpPr>
        <p:spPr/>
        <p:txBody>
          <a:bodyPr/>
          <a:lstStyle/>
          <a:p>
            <a:pPr>
              <a:defRPr/>
            </a:pPr>
            <a:fld id="{20CE814D-0E12-473C-BA13-6D7C79EBE7F4}" type="slidenum">
              <a:rPr lang="en-US" smtClean="0"/>
              <a:pPr>
                <a:defRPr/>
              </a:pPr>
              <a:t>63</a:t>
            </a:fld>
            <a:endParaRPr lang="en-US"/>
          </a:p>
        </p:txBody>
      </p:sp>
      <p:sp>
        <p:nvSpPr>
          <p:cNvPr id="8" name="Footer Placeholder 7"/>
          <p:cNvSpPr>
            <a:spLocks noGrp="1"/>
          </p:cNvSpPr>
          <p:nvPr>
            <p:ph type="ftr" sz="quarter" idx="11"/>
          </p:nvPr>
        </p:nvSpPr>
        <p:spPr>
          <a:xfrm>
            <a:off x="7543800" y="6356351"/>
            <a:ext cx="23622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p:txBody>
          <a:bodyPr/>
          <a:lstStyle/>
          <a:p>
            <a:pPr>
              <a:defRPr/>
            </a:pPr>
            <a:fld id="{EAEC160C-80FB-4B90-AE5B-6768BFBF78D6}" type="slidenum">
              <a:rPr lang="en-US"/>
              <a:pPr>
                <a:defRPr/>
              </a:pPr>
              <a:t>64</a:t>
            </a:fld>
            <a:endParaRPr lang="en-US"/>
          </a:p>
        </p:txBody>
      </p:sp>
      <p:sp>
        <p:nvSpPr>
          <p:cNvPr id="19459" name="Rectangle 2"/>
          <p:cNvSpPr>
            <a:spLocks noGrp="1" noChangeArrowheads="1"/>
          </p:cNvSpPr>
          <p:nvPr>
            <p:ph type="title"/>
          </p:nvPr>
        </p:nvSpPr>
        <p:spPr>
          <a:xfrm>
            <a:off x="1524000" y="0"/>
            <a:ext cx="8382000" cy="838200"/>
          </a:xfrm>
        </p:spPr>
        <p:txBody>
          <a:bodyPr>
            <a:normAutofit/>
          </a:bodyPr>
          <a:lstStyle/>
          <a:p>
            <a:pPr eaLnBrk="1" hangingPunct="1"/>
            <a:r>
              <a:rPr lang="en-US" sz="3600" b="1" dirty="0">
                <a:solidFill>
                  <a:srgbClr val="FF0000"/>
                </a:solidFill>
                <a:effectLst>
                  <a:outerShdw blurRad="38100" dist="38100" dir="2700000" algn="tl">
                    <a:srgbClr val="000000">
                      <a:alpha val="43137"/>
                    </a:srgbClr>
                  </a:outerShdw>
                </a:effectLst>
                <a:cs typeface="Times New Roman" pitchFamily="18" charset="0"/>
              </a:rPr>
              <a:t>Amino Acids </a:t>
            </a:r>
          </a:p>
        </p:txBody>
      </p:sp>
      <p:graphicFrame>
        <p:nvGraphicFramePr>
          <p:cNvPr id="27285" name="Group 661"/>
          <p:cNvGraphicFramePr>
            <a:graphicFrameLocks noGrp="1"/>
          </p:cNvGraphicFramePr>
          <p:nvPr>
            <p:ph idx="1"/>
          </p:nvPr>
        </p:nvGraphicFramePr>
        <p:xfrm>
          <a:off x="2362200" y="838200"/>
          <a:ext cx="7467600" cy="5562600"/>
        </p:xfrm>
        <a:graphic>
          <a:graphicData uri="http://schemas.openxmlformats.org/drawingml/2006/table">
            <a:tbl>
              <a:tblPr/>
              <a:tblGrid>
                <a:gridCol w="673100">
                  <a:extLst>
                    <a:ext uri="{9D8B030D-6E8A-4147-A177-3AD203B41FA5}">
                      <a16:colId xmlns:a16="http://schemas.microsoft.com/office/drawing/2014/main" val="20000"/>
                    </a:ext>
                  </a:extLst>
                </a:gridCol>
                <a:gridCol w="727075">
                  <a:extLst>
                    <a:ext uri="{9D8B030D-6E8A-4147-A177-3AD203B41FA5}">
                      <a16:colId xmlns:a16="http://schemas.microsoft.com/office/drawing/2014/main" val="20001"/>
                    </a:ext>
                  </a:extLst>
                </a:gridCol>
                <a:gridCol w="738188">
                  <a:extLst>
                    <a:ext uri="{9D8B030D-6E8A-4147-A177-3AD203B41FA5}">
                      <a16:colId xmlns:a16="http://schemas.microsoft.com/office/drawing/2014/main" val="20002"/>
                    </a:ext>
                  </a:extLst>
                </a:gridCol>
                <a:gridCol w="2068512">
                  <a:extLst>
                    <a:ext uri="{9D8B030D-6E8A-4147-A177-3AD203B41FA5}">
                      <a16:colId xmlns:a16="http://schemas.microsoft.com/office/drawing/2014/main" val="20003"/>
                    </a:ext>
                  </a:extLst>
                </a:gridCol>
                <a:gridCol w="3260725">
                  <a:extLst>
                    <a:ext uri="{9D8B030D-6E8A-4147-A177-3AD203B41FA5}">
                      <a16:colId xmlns:a16="http://schemas.microsoft.com/office/drawing/2014/main" val="20004"/>
                    </a:ext>
                  </a:extLst>
                </a:gridCol>
              </a:tblGrid>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1</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Ala</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Alanine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GCA, GCC, GCG, GCT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2</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C</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Cys</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rgbClr val="0070C0"/>
                          </a:solidFill>
                          <a:effectLst/>
                          <a:latin typeface="Times New Roman" pitchFamily="18" charset="0"/>
                          <a:cs typeface="Times New Roman" pitchFamily="18" charset="0"/>
                        </a:rPr>
                        <a:t>Cysteine</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TGC, TGT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3</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D</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Asp</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Aspartic acid</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GAC, GAT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4</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Glu</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Glutamic acid</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GAA, GAG</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5</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F</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Phe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Phenylalanine1</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TTC, TTT</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6</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Gly</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Glycine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GGA, GGC, GGG, GGT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7</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H</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His</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Histidine2</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CAC, CAT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8</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I</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IIe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Isoleucine3</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ATA, ATC, ATT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9</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K</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Lys</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Lysine4</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AAA, AAG</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10</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L</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Leu</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Leucine5</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TTA, TTG, CTA, CTC, CTG, 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11</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M</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Met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Methionine6 (has </a:t>
                      </a:r>
                      <a:r>
                        <a:rPr kumimoji="0" lang="en-US" sz="1200" b="1" i="1" u="none" strike="noStrike" cap="none" normalizeH="0" baseline="0">
                          <a:ln>
                            <a:noFill/>
                          </a:ln>
                          <a:solidFill>
                            <a:srgbClr val="0070C0"/>
                          </a:solidFill>
                          <a:effectLst/>
                          <a:latin typeface="Times New Roman" pitchFamily="18" charset="0"/>
                          <a:cs typeface="Times New Roman" pitchFamily="18" charset="0"/>
                        </a:rPr>
                        <a:t>S</a:t>
                      </a:r>
                      <a:r>
                        <a:rPr kumimoji="0" lang="en-US" sz="1200" b="1" i="0" u="none" strike="noStrike" cap="none" normalizeH="0" baseline="0">
                          <a:ln>
                            <a:noFill/>
                          </a:ln>
                          <a:solidFill>
                            <a:srgbClr val="0070C0"/>
                          </a:solidFill>
                          <a:effectLst/>
                          <a:latin typeface="Times New Roman" pitchFamily="18" charset="0"/>
                          <a:cs typeface="Times New Roman" pitchFamily="18" charset="0"/>
                        </a:rPr>
                        <a: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ATG</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12</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N</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Asn</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Asparagine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AAC, AAT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13</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P</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Pro</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Proline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CCA, CCC, CCG, CCT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14</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Q</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Gin</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Glutamine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CAA, CAG</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15</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R</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Arg</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Arginine7</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AGA, AGG, CGA, CGC, GG, GT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16</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S</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Ser</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Serine</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AGC, AGT, TCA, TCC, TCG, TCT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17</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Thr</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Threonine8</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ACA, ACC, ACG, ACT</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18</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V</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Val</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Valine9</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GTA, GTC, GTG, GTT</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19</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W</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Trp</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Tryptophan10</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TGG</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7813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20</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Y</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70C0"/>
                          </a:solidFill>
                          <a:effectLst/>
                          <a:latin typeface="Times New Roman" pitchFamily="18" charset="0"/>
                          <a:cs typeface="Times New Roman" pitchFamily="18" charset="0"/>
                        </a:rPr>
                        <a:t>Tyr</a:t>
                      </a:r>
                      <a:endParaRPr kumimoji="0" lang="en-US" sz="1800" b="1" i="0" u="none" strike="noStrike" cap="none" normalizeH="0" baseline="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Tyrosine11</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70C0"/>
                          </a:solidFill>
                          <a:effectLst/>
                          <a:latin typeface="Times New Roman" pitchFamily="18" charset="0"/>
                          <a:cs typeface="Times New Roman" pitchFamily="18" charset="0"/>
                        </a:rPr>
                        <a:t>TAC, TAT</a:t>
                      </a:r>
                      <a:endParaRPr kumimoji="0" lang="en-US" sz="1800" b="1" i="0" u="none" strike="noStrike" cap="none" normalizeH="0" baseline="0" dirty="0">
                        <a:ln>
                          <a:noFill/>
                        </a:ln>
                        <a:solidFill>
                          <a:srgbClr val="0070C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sp>
        <p:nvSpPr>
          <p:cNvPr id="5" name="Footer Placeholder 4"/>
          <p:cNvSpPr>
            <a:spLocks noGrp="1"/>
          </p:cNvSpPr>
          <p:nvPr>
            <p:ph type="ftr" sz="quarter" idx="11"/>
          </p:nvPr>
        </p:nvSpPr>
        <p:spPr>
          <a:xfrm>
            <a:off x="7391400" y="6356351"/>
            <a:ext cx="23622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extLst>
      <p:ext uri="{BB962C8B-B14F-4D97-AF65-F5344CB8AC3E}">
        <p14:creationId xmlns:p14="http://schemas.microsoft.com/office/powerpoint/2010/main" val="2475566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BE78-200E-3380-30C9-FEE3694AB7A1}"/>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2DBC4A6F-D490-3CDB-C574-C7F98D8B55BE}"/>
              </a:ext>
            </a:extLst>
          </p:cNvPr>
          <p:cNvSpPr>
            <a:spLocks noGrp="1"/>
          </p:cNvSpPr>
          <p:nvPr>
            <p:ph type="tbl" idx="1"/>
          </p:nvPr>
        </p:nvSpPr>
        <p:spPr/>
        <p:txBody>
          <a:bodyPr/>
          <a:lstStyle/>
          <a:p>
            <a:endParaRPr lang="en-US"/>
          </a:p>
        </p:txBody>
      </p:sp>
      <p:pic>
        <p:nvPicPr>
          <p:cNvPr id="5" name="Picture 4">
            <a:extLst>
              <a:ext uri="{FF2B5EF4-FFF2-40B4-BE49-F238E27FC236}">
                <a16:creationId xmlns:a16="http://schemas.microsoft.com/office/drawing/2014/main" id="{77473B79-0AF5-4A63-E770-E352EE2387AE}"/>
              </a:ext>
            </a:extLst>
          </p:cNvPr>
          <p:cNvPicPr>
            <a:picLocks noChangeAspect="1"/>
          </p:cNvPicPr>
          <p:nvPr/>
        </p:nvPicPr>
        <p:blipFill>
          <a:blip r:embed="rId2"/>
          <a:stretch>
            <a:fillRect/>
          </a:stretch>
        </p:blipFill>
        <p:spPr>
          <a:xfrm>
            <a:off x="2225636" y="1303339"/>
            <a:ext cx="7985165" cy="4803774"/>
          </a:xfrm>
          <a:prstGeom prst="rect">
            <a:avLst/>
          </a:prstGeom>
        </p:spPr>
      </p:pic>
    </p:spTree>
    <p:extLst>
      <p:ext uri="{BB962C8B-B14F-4D97-AF65-F5344CB8AC3E}">
        <p14:creationId xmlns:p14="http://schemas.microsoft.com/office/powerpoint/2010/main" val="3292903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AEAB-DF2B-8E23-C967-E6E654D643DF}"/>
              </a:ext>
            </a:extLst>
          </p:cNvPr>
          <p:cNvSpPr>
            <a:spLocks noGrp="1"/>
          </p:cNvSpPr>
          <p:nvPr>
            <p:ph type="title"/>
          </p:nvPr>
        </p:nvSpPr>
        <p:spPr/>
        <p:txBody>
          <a:bodyPr/>
          <a:lstStyle/>
          <a:p>
            <a:endParaRPr lang="en-IN" dirty="0"/>
          </a:p>
        </p:txBody>
      </p:sp>
      <p:sp>
        <p:nvSpPr>
          <p:cNvPr id="3" name="Table Placeholder 2">
            <a:extLst>
              <a:ext uri="{FF2B5EF4-FFF2-40B4-BE49-F238E27FC236}">
                <a16:creationId xmlns:a16="http://schemas.microsoft.com/office/drawing/2014/main" id="{A23B5E80-2448-4A48-B0B0-B1F78B89BD8E}"/>
              </a:ext>
            </a:extLst>
          </p:cNvPr>
          <p:cNvSpPr>
            <a:spLocks noGrp="1"/>
          </p:cNvSpPr>
          <p:nvPr>
            <p:ph type="tbl" idx="1"/>
          </p:nvPr>
        </p:nvSpPr>
        <p:spPr>
          <a:xfrm>
            <a:off x="1981200" y="1676401"/>
            <a:ext cx="8229600" cy="4525963"/>
          </a:xfrm>
        </p:spPr>
        <p:txBody>
          <a:bodyPr/>
          <a:lstStyle/>
          <a:p>
            <a:endParaRPr lang="en-US"/>
          </a:p>
        </p:txBody>
      </p:sp>
      <p:pic>
        <p:nvPicPr>
          <p:cNvPr id="5" name="Picture 4">
            <a:extLst>
              <a:ext uri="{FF2B5EF4-FFF2-40B4-BE49-F238E27FC236}">
                <a16:creationId xmlns:a16="http://schemas.microsoft.com/office/drawing/2014/main" id="{6A7D1BDB-59C6-62B1-DCE9-18B03ACDA319}"/>
              </a:ext>
            </a:extLst>
          </p:cNvPr>
          <p:cNvPicPr>
            <a:picLocks noChangeAspect="1"/>
          </p:cNvPicPr>
          <p:nvPr/>
        </p:nvPicPr>
        <p:blipFill>
          <a:blip r:embed="rId2"/>
          <a:stretch>
            <a:fillRect/>
          </a:stretch>
        </p:blipFill>
        <p:spPr>
          <a:xfrm>
            <a:off x="1524000" y="1396483"/>
            <a:ext cx="9144000" cy="4065034"/>
          </a:xfrm>
          <a:prstGeom prst="rect">
            <a:avLst/>
          </a:prstGeom>
        </p:spPr>
      </p:pic>
    </p:spTree>
    <p:extLst>
      <p:ext uri="{BB962C8B-B14F-4D97-AF65-F5344CB8AC3E}">
        <p14:creationId xmlns:p14="http://schemas.microsoft.com/office/powerpoint/2010/main" val="1666952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2CBC-F11B-FCA0-22E8-DA4F5283194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13E5FF68-FD42-6850-9DDB-2A32CE955B6D}"/>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3733800" y="438799"/>
            <a:ext cx="5148644" cy="598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79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74BB-E1E1-F58B-2E8A-9A00C3762B06}"/>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FFB4807F-8E23-95BF-F788-E8D47F9EA7D1}"/>
              </a:ext>
            </a:extLst>
          </p:cNvPr>
          <p:cNvSpPr>
            <a:spLocks noGrp="1"/>
          </p:cNvSpPr>
          <p:nvPr>
            <p:ph type="tbl" idx="1"/>
          </p:nvPr>
        </p:nvSpPr>
        <p:spPr/>
        <p:txBody>
          <a:bodyPr/>
          <a:lstStyle/>
          <a:p>
            <a:endParaRPr lang="en-US"/>
          </a:p>
        </p:txBody>
      </p:sp>
      <p:pic>
        <p:nvPicPr>
          <p:cNvPr id="5" name="Picture 4">
            <a:extLst>
              <a:ext uri="{FF2B5EF4-FFF2-40B4-BE49-F238E27FC236}">
                <a16:creationId xmlns:a16="http://schemas.microsoft.com/office/drawing/2014/main" id="{8302D427-8CB6-DC23-C9D6-C4A408092A96}"/>
              </a:ext>
            </a:extLst>
          </p:cNvPr>
          <p:cNvPicPr>
            <a:picLocks noChangeAspect="1"/>
          </p:cNvPicPr>
          <p:nvPr/>
        </p:nvPicPr>
        <p:blipFill>
          <a:blip r:embed="rId2"/>
          <a:stretch>
            <a:fillRect/>
          </a:stretch>
        </p:blipFill>
        <p:spPr>
          <a:xfrm>
            <a:off x="3762375" y="385763"/>
            <a:ext cx="4667250" cy="6086475"/>
          </a:xfrm>
          <a:prstGeom prst="rect">
            <a:avLst/>
          </a:prstGeom>
        </p:spPr>
      </p:pic>
    </p:spTree>
    <p:extLst>
      <p:ext uri="{BB962C8B-B14F-4D97-AF65-F5344CB8AC3E}">
        <p14:creationId xmlns:p14="http://schemas.microsoft.com/office/powerpoint/2010/main" val="1954034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AA2C-8248-6579-6BDA-9AF79D8415E5}"/>
              </a:ext>
            </a:extLst>
          </p:cNvPr>
          <p:cNvSpPr>
            <a:spLocks noGrp="1"/>
          </p:cNvSpPr>
          <p:nvPr>
            <p:ph type="title"/>
          </p:nvPr>
        </p:nvSpPr>
        <p:spPr/>
        <p:txBody>
          <a:bodyPr/>
          <a:lstStyle/>
          <a:p>
            <a:r>
              <a:rPr lang="en-US" dirty="0">
                <a:solidFill>
                  <a:srgbClr val="FF0000"/>
                </a:solidFill>
              </a:rPr>
              <a:t>The Genetic Code</a:t>
            </a:r>
            <a:endParaRPr lang="en-IN" dirty="0">
              <a:solidFill>
                <a:srgbClr val="FF0000"/>
              </a:solidFill>
            </a:endParaRPr>
          </a:p>
        </p:txBody>
      </p:sp>
      <p:sp>
        <p:nvSpPr>
          <p:cNvPr id="3" name="Table Placeholder 2">
            <a:extLst>
              <a:ext uri="{FF2B5EF4-FFF2-40B4-BE49-F238E27FC236}">
                <a16:creationId xmlns:a16="http://schemas.microsoft.com/office/drawing/2014/main" id="{C716F087-2CCA-BF46-0478-0EF24BEEC1B3}"/>
              </a:ext>
            </a:extLst>
          </p:cNvPr>
          <p:cNvSpPr>
            <a:spLocks noGrp="1"/>
          </p:cNvSpPr>
          <p:nvPr>
            <p:ph type="tbl" idx="1"/>
          </p:nvPr>
        </p:nvSpPr>
        <p:spPr/>
        <p:txBody>
          <a:bodyPr/>
          <a:lstStyle/>
          <a:p>
            <a:endParaRPr lang="en-US"/>
          </a:p>
        </p:txBody>
      </p:sp>
      <p:sp>
        <p:nvSpPr>
          <p:cNvPr id="7" name="TextBox 6">
            <a:extLst>
              <a:ext uri="{FF2B5EF4-FFF2-40B4-BE49-F238E27FC236}">
                <a16:creationId xmlns:a16="http://schemas.microsoft.com/office/drawing/2014/main" id="{16DEAA6C-D184-6A80-9D06-7E134A2743F8}"/>
              </a:ext>
            </a:extLst>
          </p:cNvPr>
          <p:cNvSpPr txBox="1"/>
          <p:nvPr/>
        </p:nvSpPr>
        <p:spPr>
          <a:xfrm>
            <a:off x="2362200" y="2692434"/>
            <a:ext cx="7620000" cy="2462213"/>
          </a:xfrm>
          <a:prstGeom prst="rect">
            <a:avLst/>
          </a:prstGeom>
          <a:noFill/>
        </p:spPr>
        <p:txBody>
          <a:bodyPr wrap="square">
            <a:spAutoFit/>
          </a:bodyPr>
          <a:lstStyle/>
          <a:p>
            <a:pPr algn="just"/>
            <a:r>
              <a:rPr lang="en-US" sz="2400" dirty="0"/>
              <a:t>The genetic code. In this example we see how a DNA sequence can be organized into codons to specify an amino acid sequence. Note that different codons can specify the same amino acid.</a:t>
            </a:r>
            <a:r>
              <a:rPr lang="en-IN" sz="2400" dirty="0"/>
              <a:t> </a:t>
            </a:r>
          </a:p>
          <a:p>
            <a:endParaRPr lang="en-IN" dirty="0"/>
          </a:p>
          <a:p>
            <a:r>
              <a:rPr lang="en-IN" sz="2000" dirty="0">
                <a:solidFill>
                  <a:srgbClr val="FF0000"/>
                </a:solidFill>
              </a:rPr>
              <a:t>DNA </a:t>
            </a:r>
            <a:r>
              <a:rPr lang="en-IN" sz="2000" dirty="0"/>
              <a:t>	</a:t>
            </a:r>
            <a:r>
              <a:rPr lang="en-IN" sz="2000" dirty="0">
                <a:solidFill>
                  <a:srgbClr val="0070C0"/>
                </a:solidFill>
              </a:rPr>
              <a:t>CTT GTG CCC GGC TGC GGC GGT TGT ATC CTG </a:t>
            </a:r>
          </a:p>
          <a:p>
            <a:r>
              <a:rPr lang="en-IN" sz="2000" dirty="0">
                <a:solidFill>
                  <a:srgbClr val="FF0000"/>
                </a:solidFill>
              </a:rPr>
              <a:t>Protein </a:t>
            </a:r>
            <a:r>
              <a:rPr lang="en-IN" sz="2000" dirty="0"/>
              <a:t>      </a:t>
            </a:r>
            <a:r>
              <a:rPr lang="en-IN" sz="2000" dirty="0">
                <a:solidFill>
                  <a:srgbClr val="00B050"/>
                </a:solidFill>
              </a:rPr>
              <a:t>L      V     P      G      C      G      </a:t>
            </a:r>
            <a:r>
              <a:rPr lang="en-IN" sz="2000" dirty="0" err="1">
                <a:solidFill>
                  <a:srgbClr val="00B050"/>
                </a:solidFill>
              </a:rPr>
              <a:t>G</a:t>
            </a:r>
            <a:r>
              <a:rPr lang="en-IN" sz="2000" dirty="0">
                <a:solidFill>
                  <a:srgbClr val="00B050"/>
                </a:solidFill>
              </a:rPr>
              <a:t>     C       I      L</a:t>
            </a:r>
          </a:p>
        </p:txBody>
      </p:sp>
    </p:spTree>
    <p:extLst>
      <p:ext uri="{BB962C8B-B14F-4D97-AF65-F5344CB8AC3E}">
        <p14:creationId xmlns:p14="http://schemas.microsoft.com/office/powerpoint/2010/main" val="4215462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7626-B42D-649C-BF1B-CD2A3C73C266}"/>
              </a:ext>
            </a:extLst>
          </p:cNvPr>
          <p:cNvSpPr>
            <a:spLocks noGrp="1"/>
          </p:cNvSpPr>
          <p:nvPr>
            <p:ph type="title"/>
          </p:nvPr>
        </p:nvSpPr>
        <p:spPr/>
        <p:txBody>
          <a:bodyPr>
            <a:normAutofit/>
          </a:bodyPr>
          <a:lstStyle/>
          <a:p>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Computational </a:t>
            </a:r>
            <a:br>
              <a:rPr lang="en-US" b="1" dirty="0">
                <a:solidFill>
                  <a:schemeClr val="accent6">
                    <a:lumMod val="75000"/>
                  </a:schemeClr>
                </a:solidFill>
                <a:effectLst>
                  <a:outerShdw blurRad="38100" dist="38100" dir="2700000" algn="tl">
                    <a:srgbClr val="000000">
                      <a:alpha val="43137"/>
                    </a:srgbClr>
                  </a:outerShdw>
                </a:effectLst>
                <a:latin typeface="Magneto" pitchFamily="82" charset="0"/>
              </a:rPr>
            </a:br>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Genomics &amp; Proteomics</a:t>
            </a:r>
            <a:endParaRPr lang="en-US" dirty="0"/>
          </a:p>
        </p:txBody>
      </p:sp>
      <p:pic>
        <p:nvPicPr>
          <p:cNvPr id="5" name="Content Placeholder 4">
            <a:extLst>
              <a:ext uri="{FF2B5EF4-FFF2-40B4-BE49-F238E27FC236}">
                <a16:creationId xmlns:a16="http://schemas.microsoft.com/office/drawing/2014/main" id="{292BAF61-84BD-B8F2-0B5B-715D752B963E}"/>
              </a:ext>
            </a:extLst>
          </p:cNvPr>
          <p:cNvPicPr>
            <a:picLocks noGrp="1" noChangeAspect="1"/>
          </p:cNvPicPr>
          <p:nvPr>
            <p:ph idx="1"/>
          </p:nvPr>
        </p:nvPicPr>
        <p:blipFill>
          <a:blip r:embed="rId2"/>
          <a:stretch>
            <a:fillRect/>
          </a:stretch>
        </p:blipFill>
        <p:spPr>
          <a:xfrm>
            <a:off x="1981200" y="2213918"/>
            <a:ext cx="8229600" cy="3298526"/>
          </a:xfrm>
        </p:spPr>
      </p:pic>
    </p:spTree>
    <p:extLst>
      <p:ext uri="{BB962C8B-B14F-4D97-AF65-F5344CB8AC3E}">
        <p14:creationId xmlns:p14="http://schemas.microsoft.com/office/powerpoint/2010/main" val="26465978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4CB3-BF23-D7E4-B121-37FC547CB80D}"/>
              </a:ext>
            </a:extLst>
          </p:cNvPr>
          <p:cNvSpPr>
            <a:spLocks noGrp="1"/>
          </p:cNvSpPr>
          <p:nvPr>
            <p:ph type="title"/>
          </p:nvPr>
        </p:nvSpPr>
        <p:spPr>
          <a:xfrm>
            <a:off x="1981200" y="274638"/>
            <a:ext cx="8229600" cy="715962"/>
          </a:xfrm>
        </p:spPr>
        <p:txBody>
          <a:bodyPr>
            <a:normAutofit/>
          </a:bodyPr>
          <a:lstStyle/>
          <a:p>
            <a:r>
              <a:rPr lang="en-US" sz="3600" dirty="0">
                <a:solidFill>
                  <a:srgbClr val="FF0000"/>
                </a:solidFill>
              </a:rPr>
              <a:t>Reading Frames</a:t>
            </a:r>
            <a:endParaRPr lang="en-IN" sz="3600" dirty="0">
              <a:solidFill>
                <a:srgbClr val="FF0000"/>
              </a:solidFill>
            </a:endParaRPr>
          </a:p>
        </p:txBody>
      </p:sp>
      <p:sp>
        <p:nvSpPr>
          <p:cNvPr id="3" name="Table Placeholder 2">
            <a:extLst>
              <a:ext uri="{FF2B5EF4-FFF2-40B4-BE49-F238E27FC236}">
                <a16:creationId xmlns:a16="http://schemas.microsoft.com/office/drawing/2014/main" id="{763CEC1F-EDC8-4B68-83ED-716E8A071CA2}"/>
              </a:ext>
            </a:extLst>
          </p:cNvPr>
          <p:cNvSpPr>
            <a:spLocks noGrp="1"/>
          </p:cNvSpPr>
          <p:nvPr>
            <p:ph type="tbl" idx="1"/>
          </p:nvPr>
        </p:nvSpPr>
        <p:spPr/>
        <p:txBody>
          <a:bodyPr/>
          <a:lstStyle/>
          <a:p>
            <a:endParaRPr lang="en-US"/>
          </a:p>
        </p:txBody>
      </p:sp>
      <p:sp>
        <p:nvSpPr>
          <p:cNvPr id="5" name="TextBox 4">
            <a:extLst>
              <a:ext uri="{FF2B5EF4-FFF2-40B4-BE49-F238E27FC236}">
                <a16:creationId xmlns:a16="http://schemas.microsoft.com/office/drawing/2014/main" id="{F7655857-06A2-63FD-6DB8-0B0158C8B1BE}"/>
              </a:ext>
            </a:extLst>
          </p:cNvPr>
          <p:cNvSpPr txBox="1"/>
          <p:nvPr/>
        </p:nvSpPr>
        <p:spPr>
          <a:xfrm>
            <a:off x="2362200" y="990601"/>
            <a:ext cx="7543800" cy="5324535"/>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There are both 5 and 3 untranslated regions (UTRs) that flank the sequence to be translated into protein. As a result, the translational machinery must know exactly where on the mRNA to start working. And depending on where one starts reading a DNA sequence, there are three different ways to decompose it into codons. </a:t>
            </a:r>
          </a:p>
          <a:p>
            <a:pPr algn="just"/>
            <a:endParaRPr lang="en-US" sz="2000" dirty="0"/>
          </a:p>
          <a:p>
            <a:pPr marL="342900" indent="-342900" algn="just">
              <a:buFont typeface="Arial" panose="020B0604020202020204" pitchFamily="34" charset="0"/>
              <a:buChar char="•"/>
            </a:pPr>
            <a:r>
              <a:rPr lang="en-US" sz="2000" dirty="0"/>
              <a:t>The sequence: </a:t>
            </a:r>
            <a:r>
              <a:rPr lang="en-US" sz="2000" dirty="0">
                <a:solidFill>
                  <a:srgbClr val="FF0000"/>
                </a:solidFill>
              </a:rPr>
              <a:t>...ACGTACGTACGTACGT... </a:t>
            </a:r>
            <a:r>
              <a:rPr lang="en-US" sz="2000" dirty="0"/>
              <a:t>can be decomposed into codons in the following ways: </a:t>
            </a:r>
          </a:p>
          <a:p>
            <a:pPr algn="just"/>
            <a:r>
              <a:rPr lang="en-US" sz="2000" dirty="0">
                <a:solidFill>
                  <a:srgbClr val="FF0000"/>
                </a:solidFill>
              </a:rPr>
              <a:t>				...ACG-TAC-GTA-CGT-ACG-T... </a:t>
            </a:r>
          </a:p>
          <a:p>
            <a:pPr algn="just"/>
            <a:r>
              <a:rPr lang="en-US" sz="2000" dirty="0">
                <a:solidFill>
                  <a:srgbClr val="FF0000"/>
                </a:solidFill>
              </a:rPr>
              <a:t>				...A-CGT-ACG-TAC-GTA-CGT... </a:t>
            </a:r>
          </a:p>
          <a:p>
            <a:pPr algn="just"/>
            <a:r>
              <a:rPr lang="en-US" sz="2000" dirty="0">
                <a:solidFill>
                  <a:srgbClr val="FF0000"/>
                </a:solidFill>
              </a:rPr>
              <a:t>				...AC-GTA-CGT-ACG-TAC-GT...</a:t>
            </a:r>
            <a:r>
              <a:rPr lang="en-US" sz="2000" dirty="0"/>
              <a:t> </a:t>
            </a:r>
          </a:p>
          <a:p>
            <a:pPr algn="just"/>
            <a:r>
              <a:rPr lang="en-US" sz="2000" dirty="0"/>
              <a:t> The translation into amino acids, and hence the resulting protein,   would be completely different in each of the three cases. </a:t>
            </a:r>
            <a:r>
              <a:rPr lang="en-US" sz="2000" b="1" dirty="0">
                <a:solidFill>
                  <a:srgbClr val="00B0F0"/>
                </a:solidFill>
              </a:rPr>
              <a:t>The ribosome  must therefore know where to start.</a:t>
            </a:r>
            <a:r>
              <a:rPr lang="en-US" sz="2000" dirty="0"/>
              <a:t> </a:t>
            </a:r>
            <a:r>
              <a:rPr lang="en-US" sz="2000" b="1" dirty="0">
                <a:solidFill>
                  <a:srgbClr val="00B0F0"/>
                </a:solidFill>
              </a:rPr>
              <a:t>We call each non-overlapping decomposition of a DNA sequence into codons a reading frame.</a:t>
            </a:r>
            <a:endParaRPr lang="en-IN" sz="2000" b="1" dirty="0">
              <a:solidFill>
                <a:srgbClr val="00B0F0"/>
              </a:solidFill>
            </a:endParaRPr>
          </a:p>
        </p:txBody>
      </p:sp>
    </p:spTree>
    <p:extLst>
      <p:ext uri="{BB962C8B-B14F-4D97-AF65-F5344CB8AC3E}">
        <p14:creationId xmlns:p14="http://schemas.microsoft.com/office/powerpoint/2010/main" val="804803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9F8C-52FE-2846-F114-C10B601FF54F}"/>
              </a:ext>
            </a:extLst>
          </p:cNvPr>
          <p:cNvSpPr>
            <a:spLocks noGrp="1"/>
          </p:cNvSpPr>
          <p:nvPr>
            <p:ph type="title"/>
          </p:nvPr>
        </p:nvSpPr>
        <p:spPr/>
        <p:txBody>
          <a:bodyPr/>
          <a:lstStyle/>
          <a:p>
            <a:r>
              <a:rPr lang="en-US" dirty="0">
                <a:solidFill>
                  <a:srgbClr val="FF0000"/>
                </a:solidFill>
              </a:rPr>
              <a:t>Reading Frames</a:t>
            </a:r>
            <a:endParaRPr lang="en-IN" dirty="0"/>
          </a:p>
        </p:txBody>
      </p:sp>
      <p:sp>
        <p:nvSpPr>
          <p:cNvPr id="3" name="Table Placeholder 2">
            <a:extLst>
              <a:ext uri="{FF2B5EF4-FFF2-40B4-BE49-F238E27FC236}">
                <a16:creationId xmlns:a16="http://schemas.microsoft.com/office/drawing/2014/main" id="{03A5C0F3-2057-D6B7-8705-8EC461D635DA}"/>
              </a:ext>
            </a:extLst>
          </p:cNvPr>
          <p:cNvSpPr>
            <a:spLocks noGrp="1"/>
          </p:cNvSpPr>
          <p:nvPr>
            <p:ph type="tbl" idx="1"/>
          </p:nvPr>
        </p:nvSpPr>
        <p:spPr>
          <a:xfrm>
            <a:off x="2057400" y="1524001"/>
            <a:ext cx="8229600" cy="4525963"/>
          </a:xfrm>
        </p:spPr>
        <p:txBody>
          <a:bodyPr/>
          <a:lstStyle/>
          <a:p>
            <a:endParaRPr lang="en-US" dirty="0"/>
          </a:p>
        </p:txBody>
      </p:sp>
      <p:sp>
        <p:nvSpPr>
          <p:cNvPr id="5" name="TextBox 4">
            <a:extLst>
              <a:ext uri="{FF2B5EF4-FFF2-40B4-BE49-F238E27FC236}">
                <a16:creationId xmlns:a16="http://schemas.microsoft.com/office/drawing/2014/main" id="{C5BF2C62-0568-CEBA-C306-AC5263C31F6E}"/>
              </a:ext>
            </a:extLst>
          </p:cNvPr>
          <p:cNvSpPr txBox="1"/>
          <p:nvPr/>
        </p:nvSpPr>
        <p:spPr>
          <a:xfrm>
            <a:off x="2209800" y="1861438"/>
            <a:ext cx="7239000" cy="3693319"/>
          </a:xfrm>
          <a:prstGeom prst="rect">
            <a:avLst/>
          </a:prstGeom>
          <a:noFill/>
        </p:spPr>
        <p:txBody>
          <a:bodyPr wrap="square">
            <a:spAutoFit/>
          </a:bodyPr>
          <a:lstStyle/>
          <a:p>
            <a:pPr marL="285750" indent="-285750" algn="just">
              <a:buFont typeface="Arial" panose="020B0604020202020204" pitchFamily="34" charset="0"/>
              <a:buChar char="•"/>
            </a:pPr>
            <a:r>
              <a:rPr lang="en-US" dirty="0"/>
              <a:t>The way that a gene specifies its reading frame is to begin </a:t>
            </a:r>
            <a:r>
              <a:rPr lang="en-US" b="1" dirty="0">
                <a:solidFill>
                  <a:srgbClr val="00B0F0"/>
                </a:solidFill>
              </a:rPr>
              <a:t>every protein with the amino acid methionine.</a:t>
            </a:r>
            <a:r>
              <a:rPr lang="en-US" dirty="0"/>
              <a:t> Because there is only one codon for methionine –ATG – the ribosome knows that the first ATG in the messenger RNA specifies both the start of translation and the reading frame for the rest of the protein; the next amino acid in the chain is given by the three nucleotides that follow ATG. </a:t>
            </a:r>
          </a:p>
          <a:p>
            <a:pPr algn="just"/>
            <a:endParaRPr lang="en-US" dirty="0"/>
          </a:p>
          <a:p>
            <a:pPr marL="285750" indent="-285750" algn="just">
              <a:buFont typeface="Arial" panose="020B0604020202020204" pitchFamily="34" charset="0"/>
              <a:buChar char="•"/>
            </a:pPr>
            <a:r>
              <a:rPr lang="en-US" dirty="0"/>
              <a:t>In much the same way, the ribosome does not continue to read the mRNA sequence until it runs out, but instead looks for a stop codon to tell it where to cease translation. There are three stop codons – TGA, TAA, and TAG – and any one of them specifies the end of the growing amino acid chain (unlike start codons, there is no amino acid associated with stop codons).</a:t>
            </a:r>
            <a:endParaRPr lang="en-IN" dirty="0"/>
          </a:p>
        </p:txBody>
      </p:sp>
    </p:spTree>
    <p:extLst>
      <p:ext uri="{BB962C8B-B14F-4D97-AF65-F5344CB8AC3E}">
        <p14:creationId xmlns:p14="http://schemas.microsoft.com/office/powerpoint/2010/main" val="276204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F2C6-E338-1CDA-4731-74F2E6D595DE}"/>
              </a:ext>
            </a:extLst>
          </p:cNvPr>
          <p:cNvSpPr>
            <a:spLocks noGrp="1"/>
          </p:cNvSpPr>
          <p:nvPr>
            <p:ph type="title"/>
          </p:nvPr>
        </p:nvSpPr>
        <p:spPr/>
        <p:txBody>
          <a:bodyPr/>
          <a:lstStyle/>
          <a:p>
            <a:r>
              <a:rPr lang="en-US" dirty="0">
                <a:solidFill>
                  <a:srgbClr val="FF0000"/>
                </a:solidFill>
              </a:rPr>
              <a:t>Open Reading Frame</a:t>
            </a:r>
            <a:endParaRPr lang="en-IN" dirty="0">
              <a:solidFill>
                <a:srgbClr val="FF0000"/>
              </a:solidFill>
            </a:endParaRPr>
          </a:p>
        </p:txBody>
      </p:sp>
      <p:sp>
        <p:nvSpPr>
          <p:cNvPr id="3" name="Table Placeholder 2">
            <a:extLst>
              <a:ext uri="{FF2B5EF4-FFF2-40B4-BE49-F238E27FC236}">
                <a16:creationId xmlns:a16="http://schemas.microsoft.com/office/drawing/2014/main" id="{FC0489A9-31DE-55A8-C570-2B376931197D}"/>
              </a:ext>
            </a:extLst>
          </p:cNvPr>
          <p:cNvSpPr>
            <a:spLocks noGrp="1"/>
          </p:cNvSpPr>
          <p:nvPr>
            <p:ph type="tbl" idx="1"/>
          </p:nvPr>
        </p:nvSpPr>
        <p:spPr/>
        <p:txBody>
          <a:bodyPr/>
          <a:lstStyle/>
          <a:p>
            <a:endParaRPr lang="en-US" dirty="0"/>
          </a:p>
        </p:txBody>
      </p:sp>
      <p:sp>
        <p:nvSpPr>
          <p:cNvPr id="5" name="TextBox 4">
            <a:extLst>
              <a:ext uri="{FF2B5EF4-FFF2-40B4-BE49-F238E27FC236}">
                <a16:creationId xmlns:a16="http://schemas.microsoft.com/office/drawing/2014/main" id="{B0CE4648-B026-65E1-496B-030639101725}"/>
              </a:ext>
            </a:extLst>
          </p:cNvPr>
          <p:cNvSpPr txBox="1"/>
          <p:nvPr/>
        </p:nvSpPr>
        <p:spPr>
          <a:xfrm>
            <a:off x="2209800" y="1722938"/>
            <a:ext cx="7848600" cy="4062651"/>
          </a:xfrm>
          <a:prstGeom prst="rect">
            <a:avLst/>
          </a:prstGeom>
          <a:noFill/>
        </p:spPr>
        <p:txBody>
          <a:bodyPr wrap="square">
            <a:spAutoFit/>
          </a:bodyPr>
          <a:lstStyle/>
          <a:p>
            <a:pPr algn="just"/>
            <a:r>
              <a:rPr lang="en-IN" sz="2400" dirty="0"/>
              <a:t>Open reading frame. Given a sequence, s, from the alphabet N = {A, C, G, T}, we define an open reading frame (ORF) as any subsequence whose length L is a multiple of 3, starting with the start codon ATG, ending in any of the three stop codons {TAA, TAG, TGA}, with no stop codons in the middle. Internal start codons are allowed. For example, the sequence:</a:t>
            </a:r>
            <a:endParaRPr lang="en-IN" dirty="0"/>
          </a:p>
          <a:p>
            <a:endParaRPr lang="en-IN" dirty="0"/>
          </a:p>
          <a:p>
            <a:r>
              <a:rPr lang="en-IN" dirty="0"/>
              <a:t> </a:t>
            </a:r>
            <a:r>
              <a:rPr lang="en-IN" sz="2400" dirty="0">
                <a:solidFill>
                  <a:srgbClr val="FF0000"/>
                </a:solidFill>
              </a:rPr>
              <a:t>GTATTATTATGAAGGGCCCTTCTATAGTATGATTGAAT</a:t>
            </a:r>
            <a:r>
              <a:rPr lang="en-IN" sz="2400" dirty="0"/>
              <a:t> </a:t>
            </a:r>
          </a:p>
          <a:p>
            <a:r>
              <a:rPr lang="en-IN" sz="2400" dirty="0"/>
              <a:t>        contains an ORF of length 24 </a:t>
            </a:r>
            <a:r>
              <a:rPr lang="en-IN" sz="2400" dirty="0" err="1"/>
              <a:t>nt</a:t>
            </a:r>
            <a:r>
              <a:rPr lang="en-IN" sz="2400" dirty="0"/>
              <a:t>: </a:t>
            </a:r>
            <a:r>
              <a:rPr lang="en-IN" sz="2400" dirty="0">
                <a:solidFill>
                  <a:srgbClr val="0070C0"/>
                </a:solidFill>
              </a:rPr>
              <a:t>GTATTATT.</a:t>
            </a:r>
            <a:r>
              <a:rPr lang="en-IN" sz="2400" dirty="0">
                <a:solidFill>
                  <a:srgbClr val="00B050"/>
                </a:solidFill>
              </a:rPr>
              <a:t>ATG.AAG.GGC.CCT.TCT.ATA.GTA.TGA</a:t>
            </a:r>
            <a:r>
              <a:rPr lang="en-IN" sz="2400" dirty="0">
                <a:solidFill>
                  <a:srgbClr val="0070C0"/>
                </a:solidFill>
              </a:rPr>
              <a:t>.TTGAAT</a:t>
            </a:r>
          </a:p>
        </p:txBody>
      </p:sp>
    </p:spTree>
    <p:extLst>
      <p:ext uri="{BB962C8B-B14F-4D97-AF65-F5344CB8AC3E}">
        <p14:creationId xmlns:p14="http://schemas.microsoft.com/office/powerpoint/2010/main" val="2011583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16B7-3566-DFAB-EA52-53CA7EFFBA59}"/>
              </a:ext>
            </a:extLst>
          </p:cNvPr>
          <p:cNvSpPr>
            <a:spLocks noGrp="1"/>
          </p:cNvSpPr>
          <p:nvPr>
            <p:ph type="title"/>
          </p:nvPr>
        </p:nvSpPr>
        <p:spPr/>
        <p:txBody>
          <a:bodyPr/>
          <a:lstStyle/>
          <a:p>
            <a:r>
              <a:rPr lang="en-US" b="1" dirty="0">
                <a:solidFill>
                  <a:srgbClr val="FF0000"/>
                </a:solidFill>
              </a:rPr>
              <a:t>ORF</a:t>
            </a:r>
            <a:endParaRPr lang="en-IN" b="1" dirty="0">
              <a:solidFill>
                <a:srgbClr val="FF0000"/>
              </a:solidFill>
            </a:endParaRPr>
          </a:p>
        </p:txBody>
      </p:sp>
      <p:sp>
        <p:nvSpPr>
          <p:cNvPr id="3" name="Table Placeholder 2">
            <a:extLst>
              <a:ext uri="{FF2B5EF4-FFF2-40B4-BE49-F238E27FC236}">
                <a16:creationId xmlns:a16="http://schemas.microsoft.com/office/drawing/2014/main" id="{60F07D1F-8383-8C09-28BC-566DAEBAE109}"/>
              </a:ext>
            </a:extLst>
          </p:cNvPr>
          <p:cNvSpPr>
            <a:spLocks noGrp="1"/>
          </p:cNvSpPr>
          <p:nvPr>
            <p:ph type="tbl" idx="1"/>
          </p:nvPr>
        </p:nvSpPr>
        <p:spPr/>
        <p:txBody>
          <a:bodyPr/>
          <a:lstStyle/>
          <a:p>
            <a:endParaRPr lang="en-US"/>
          </a:p>
        </p:txBody>
      </p:sp>
      <p:pic>
        <p:nvPicPr>
          <p:cNvPr id="5" name="Picture 4">
            <a:extLst>
              <a:ext uri="{FF2B5EF4-FFF2-40B4-BE49-F238E27FC236}">
                <a16:creationId xmlns:a16="http://schemas.microsoft.com/office/drawing/2014/main" id="{58148687-A5E3-2873-97E8-D1DE9A867C9B}"/>
              </a:ext>
            </a:extLst>
          </p:cNvPr>
          <p:cNvPicPr>
            <a:picLocks noChangeAspect="1"/>
          </p:cNvPicPr>
          <p:nvPr/>
        </p:nvPicPr>
        <p:blipFill>
          <a:blip r:embed="rId2"/>
          <a:stretch>
            <a:fillRect/>
          </a:stretch>
        </p:blipFill>
        <p:spPr>
          <a:xfrm>
            <a:off x="1752601" y="2667001"/>
            <a:ext cx="8561453" cy="2143125"/>
          </a:xfrm>
          <a:prstGeom prst="rect">
            <a:avLst/>
          </a:prstGeom>
        </p:spPr>
      </p:pic>
    </p:spTree>
    <p:extLst>
      <p:ext uri="{BB962C8B-B14F-4D97-AF65-F5344CB8AC3E}">
        <p14:creationId xmlns:p14="http://schemas.microsoft.com/office/powerpoint/2010/main" val="3029692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C8CB-C5BE-1B7A-5CD2-6BBE0AF26DCA}"/>
              </a:ext>
            </a:extLst>
          </p:cNvPr>
          <p:cNvSpPr>
            <a:spLocks noGrp="1"/>
          </p:cNvSpPr>
          <p:nvPr>
            <p:ph type="title"/>
          </p:nvPr>
        </p:nvSpPr>
        <p:spPr/>
        <p:txBody>
          <a:bodyPr>
            <a:normAutofit/>
          </a:bodyPr>
          <a:lstStyle/>
          <a:p>
            <a:r>
              <a:rPr lang="en-US" sz="3200" dirty="0">
                <a:solidFill>
                  <a:srgbClr val="FF0000"/>
                </a:solidFill>
              </a:rPr>
              <a:t>ORFs on the Reverse Complement of a Sequence</a:t>
            </a:r>
            <a:endParaRPr lang="en-IN" sz="3200" dirty="0">
              <a:solidFill>
                <a:srgbClr val="FF0000"/>
              </a:solidFill>
            </a:endParaRPr>
          </a:p>
        </p:txBody>
      </p:sp>
      <p:sp>
        <p:nvSpPr>
          <p:cNvPr id="3" name="Table Placeholder 2">
            <a:extLst>
              <a:ext uri="{FF2B5EF4-FFF2-40B4-BE49-F238E27FC236}">
                <a16:creationId xmlns:a16="http://schemas.microsoft.com/office/drawing/2014/main" id="{4FBDDC95-CF80-FA04-89FA-683B17E839F5}"/>
              </a:ext>
            </a:extLst>
          </p:cNvPr>
          <p:cNvSpPr>
            <a:spLocks noGrp="1"/>
          </p:cNvSpPr>
          <p:nvPr>
            <p:ph type="tbl" idx="1"/>
          </p:nvPr>
        </p:nvSpPr>
        <p:spPr/>
        <p:txBody>
          <a:bodyPr/>
          <a:lstStyle/>
          <a:p>
            <a:endParaRPr lang="en-US"/>
          </a:p>
        </p:txBody>
      </p:sp>
      <p:sp>
        <p:nvSpPr>
          <p:cNvPr id="5" name="TextBox 4">
            <a:extLst>
              <a:ext uri="{FF2B5EF4-FFF2-40B4-BE49-F238E27FC236}">
                <a16:creationId xmlns:a16="http://schemas.microsoft.com/office/drawing/2014/main" id="{F8629997-D58A-9FEC-D06E-C8E4E90839D1}"/>
              </a:ext>
            </a:extLst>
          </p:cNvPr>
          <p:cNvSpPr txBox="1"/>
          <p:nvPr/>
        </p:nvSpPr>
        <p:spPr>
          <a:xfrm>
            <a:off x="2209800" y="1584438"/>
            <a:ext cx="7696200" cy="4832092"/>
          </a:xfrm>
          <a:prstGeom prst="rect">
            <a:avLst/>
          </a:prstGeom>
          <a:noFill/>
        </p:spPr>
        <p:txBody>
          <a:bodyPr wrap="square">
            <a:spAutoFit/>
          </a:bodyPr>
          <a:lstStyle/>
          <a:p>
            <a:pPr algn="just"/>
            <a:r>
              <a:rPr lang="en-US" sz="2800" dirty="0"/>
              <a:t>Because chromosomes are double-stranded, genes may be on either strand (but still in a 5 to 3 orientation). Given only one strand, we can easily reconstruct the other one by the property of complementarity. We can distinguish three reading frames on each strand for a total of six reading frames. Thus any gene-finding algorithm needs to locate ORFs on both strands, and implicitly requires that we search a second 5 to 3 sequence that is complementary to the strand given by GenBank or other DNA databases</a:t>
            </a:r>
            <a:endParaRPr lang="en-IN" sz="2800" dirty="0"/>
          </a:p>
        </p:txBody>
      </p:sp>
    </p:spTree>
    <p:extLst>
      <p:ext uri="{BB962C8B-B14F-4D97-AF65-F5344CB8AC3E}">
        <p14:creationId xmlns:p14="http://schemas.microsoft.com/office/powerpoint/2010/main" val="2574427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89C5-1FE4-07CA-6074-E1A9B0ED0A9A}"/>
              </a:ext>
            </a:extLst>
          </p:cNvPr>
          <p:cNvSpPr>
            <a:spLocks noGrp="1"/>
          </p:cNvSpPr>
          <p:nvPr>
            <p:ph type="title"/>
          </p:nvPr>
        </p:nvSpPr>
        <p:spPr/>
        <p:txBody>
          <a:bodyPr/>
          <a:lstStyle/>
          <a:p>
            <a:endParaRPr lang="en-IN" dirty="0"/>
          </a:p>
        </p:txBody>
      </p:sp>
      <p:sp>
        <p:nvSpPr>
          <p:cNvPr id="3" name="Table Placeholder 2">
            <a:extLst>
              <a:ext uri="{FF2B5EF4-FFF2-40B4-BE49-F238E27FC236}">
                <a16:creationId xmlns:a16="http://schemas.microsoft.com/office/drawing/2014/main" id="{D63044F6-AC46-B69A-5D58-E8094693176D}"/>
              </a:ext>
            </a:extLst>
          </p:cNvPr>
          <p:cNvSpPr>
            <a:spLocks noGrp="1"/>
          </p:cNvSpPr>
          <p:nvPr>
            <p:ph type="tbl" idx="1"/>
          </p:nvPr>
        </p:nvSpPr>
        <p:spPr/>
        <p:txBody>
          <a:bodyPr/>
          <a:lstStyle/>
          <a:p>
            <a:endParaRPr lang="en-IN"/>
          </a:p>
        </p:txBody>
      </p:sp>
      <p:pic>
        <p:nvPicPr>
          <p:cNvPr id="7" name="Picture 6">
            <a:extLst>
              <a:ext uri="{FF2B5EF4-FFF2-40B4-BE49-F238E27FC236}">
                <a16:creationId xmlns:a16="http://schemas.microsoft.com/office/drawing/2014/main" id="{ECD5205B-1EAE-1C23-D0DA-1C97042DC75E}"/>
              </a:ext>
            </a:extLst>
          </p:cNvPr>
          <p:cNvPicPr>
            <a:picLocks noChangeAspect="1"/>
          </p:cNvPicPr>
          <p:nvPr/>
        </p:nvPicPr>
        <p:blipFill>
          <a:blip r:embed="rId2"/>
          <a:stretch>
            <a:fillRect/>
          </a:stretch>
        </p:blipFill>
        <p:spPr>
          <a:xfrm>
            <a:off x="1447800" y="0"/>
            <a:ext cx="9372600" cy="6629400"/>
          </a:xfrm>
          <a:prstGeom prst="rect">
            <a:avLst/>
          </a:prstGeom>
        </p:spPr>
      </p:pic>
    </p:spTree>
    <p:extLst>
      <p:ext uri="{BB962C8B-B14F-4D97-AF65-F5344CB8AC3E}">
        <p14:creationId xmlns:p14="http://schemas.microsoft.com/office/powerpoint/2010/main" val="1235680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2AE6-86A2-41DE-32A9-BE5EDF4DF9B4}"/>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394B87BF-1623-6A92-A02E-73C56ABB8F27}"/>
              </a:ext>
            </a:extLst>
          </p:cNvPr>
          <p:cNvSpPr>
            <a:spLocks noGrp="1"/>
          </p:cNvSpPr>
          <p:nvPr>
            <p:ph type="tbl" idx="1"/>
          </p:nvPr>
        </p:nvSpPr>
        <p:spPr/>
        <p:txBody>
          <a:bodyPr/>
          <a:lstStyle/>
          <a:p>
            <a:endParaRPr lang="en-IN"/>
          </a:p>
        </p:txBody>
      </p:sp>
      <p:sp>
        <p:nvSpPr>
          <p:cNvPr id="4" name="Table Placeholder 2">
            <a:extLst>
              <a:ext uri="{FF2B5EF4-FFF2-40B4-BE49-F238E27FC236}">
                <a16:creationId xmlns:a16="http://schemas.microsoft.com/office/drawing/2014/main" id="{E9A3BC09-A51F-FCEF-4C4B-CB9D746134F3}"/>
              </a:ext>
            </a:extLst>
          </p:cNvPr>
          <p:cNvSpPr txBox="1">
            <a:spLocks/>
          </p:cNvSpPr>
          <p:nvPr/>
        </p:nvSpPr>
        <p:spPr>
          <a:xfrm>
            <a:off x="1981200" y="167640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a:p>
        </p:txBody>
      </p:sp>
      <p:pic>
        <p:nvPicPr>
          <p:cNvPr id="6" name="Picture 5">
            <a:extLst>
              <a:ext uri="{FF2B5EF4-FFF2-40B4-BE49-F238E27FC236}">
                <a16:creationId xmlns:a16="http://schemas.microsoft.com/office/drawing/2014/main" id="{E246C331-55FB-C85A-EC37-89D141C069C1}"/>
              </a:ext>
            </a:extLst>
          </p:cNvPr>
          <p:cNvPicPr>
            <a:picLocks noChangeAspect="1"/>
          </p:cNvPicPr>
          <p:nvPr/>
        </p:nvPicPr>
        <p:blipFill>
          <a:blip r:embed="rId2"/>
          <a:stretch>
            <a:fillRect/>
          </a:stretch>
        </p:blipFill>
        <p:spPr>
          <a:xfrm>
            <a:off x="1524000" y="1295400"/>
            <a:ext cx="9448800" cy="4267200"/>
          </a:xfrm>
          <a:prstGeom prst="rect">
            <a:avLst/>
          </a:prstGeom>
        </p:spPr>
      </p:pic>
    </p:spTree>
    <p:extLst>
      <p:ext uri="{BB962C8B-B14F-4D97-AF65-F5344CB8AC3E}">
        <p14:creationId xmlns:p14="http://schemas.microsoft.com/office/powerpoint/2010/main" val="1532081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724C-7880-43D4-243A-82AB88B8C285}"/>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4B54029C-31EA-090C-4177-49FECFB4B985}"/>
              </a:ext>
            </a:extLst>
          </p:cNvPr>
          <p:cNvSpPr>
            <a:spLocks noGrp="1"/>
          </p:cNvSpPr>
          <p:nvPr>
            <p:ph type="tbl" idx="1"/>
          </p:nvPr>
        </p:nvSpPr>
        <p:spPr/>
        <p:txBody>
          <a:bodyPr/>
          <a:lstStyle/>
          <a:p>
            <a:endParaRPr lang="en-IN"/>
          </a:p>
        </p:txBody>
      </p:sp>
      <p:pic>
        <p:nvPicPr>
          <p:cNvPr id="7" name="Picture 6">
            <a:extLst>
              <a:ext uri="{FF2B5EF4-FFF2-40B4-BE49-F238E27FC236}">
                <a16:creationId xmlns:a16="http://schemas.microsoft.com/office/drawing/2014/main" id="{9A0BE9CC-2891-077F-0C2A-139A0E2A040C}"/>
              </a:ext>
            </a:extLst>
          </p:cNvPr>
          <p:cNvPicPr>
            <a:picLocks noChangeAspect="1"/>
          </p:cNvPicPr>
          <p:nvPr/>
        </p:nvPicPr>
        <p:blipFill>
          <a:blip r:embed="rId2"/>
          <a:stretch>
            <a:fillRect/>
          </a:stretch>
        </p:blipFill>
        <p:spPr>
          <a:xfrm>
            <a:off x="1371600" y="0"/>
            <a:ext cx="10210800" cy="6858000"/>
          </a:xfrm>
          <a:prstGeom prst="rect">
            <a:avLst/>
          </a:prstGeom>
        </p:spPr>
      </p:pic>
    </p:spTree>
    <p:extLst>
      <p:ext uri="{BB962C8B-B14F-4D97-AF65-F5344CB8AC3E}">
        <p14:creationId xmlns:p14="http://schemas.microsoft.com/office/powerpoint/2010/main" val="2635609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F166-89E6-7A8E-AEB8-D183CFA76CFE}"/>
              </a:ext>
            </a:extLst>
          </p:cNvPr>
          <p:cNvSpPr>
            <a:spLocks noGrp="1"/>
          </p:cNvSpPr>
          <p:nvPr>
            <p:ph type="title"/>
          </p:nvPr>
        </p:nvSpPr>
        <p:spPr/>
        <p:txBody>
          <a:bodyPr/>
          <a:lstStyle/>
          <a:p>
            <a:endParaRPr lang="en-IN"/>
          </a:p>
        </p:txBody>
      </p:sp>
      <p:sp>
        <p:nvSpPr>
          <p:cNvPr id="3" name="Table Placeholder 2">
            <a:extLst>
              <a:ext uri="{FF2B5EF4-FFF2-40B4-BE49-F238E27FC236}">
                <a16:creationId xmlns:a16="http://schemas.microsoft.com/office/drawing/2014/main" id="{6B7AF98D-B90A-E116-ED7E-44B388208723}"/>
              </a:ext>
            </a:extLst>
          </p:cNvPr>
          <p:cNvSpPr>
            <a:spLocks noGrp="1"/>
          </p:cNvSpPr>
          <p:nvPr>
            <p:ph type="tbl" idx="1"/>
          </p:nvPr>
        </p:nvSpPr>
        <p:spPr/>
        <p:txBody>
          <a:bodyPr/>
          <a:lstStyle/>
          <a:p>
            <a:endParaRPr lang="en-IN"/>
          </a:p>
        </p:txBody>
      </p:sp>
      <p:pic>
        <p:nvPicPr>
          <p:cNvPr id="5" name="Picture 4">
            <a:extLst>
              <a:ext uri="{FF2B5EF4-FFF2-40B4-BE49-F238E27FC236}">
                <a16:creationId xmlns:a16="http://schemas.microsoft.com/office/drawing/2014/main" id="{91E07BF0-927D-2BD2-B5AA-D2F622EEDB91}"/>
              </a:ext>
            </a:extLst>
          </p:cNvPr>
          <p:cNvPicPr>
            <a:picLocks noChangeAspect="1"/>
          </p:cNvPicPr>
          <p:nvPr/>
        </p:nvPicPr>
        <p:blipFill>
          <a:blip r:embed="rId2"/>
          <a:stretch>
            <a:fillRect/>
          </a:stretch>
        </p:blipFill>
        <p:spPr>
          <a:xfrm>
            <a:off x="1524000" y="457200"/>
            <a:ext cx="9144000" cy="5181600"/>
          </a:xfrm>
          <a:prstGeom prst="rect">
            <a:avLst/>
          </a:prstGeom>
        </p:spPr>
      </p:pic>
    </p:spTree>
    <p:extLst>
      <p:ext uri="{BB962C8B-B14F-4D97-AF65-F5344CB8AC3E}">
        <p14:creationId xmlns:p14="http://schemas.microsoft.com/office/powerpoint/2010/main" val="55134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08CF-35D0-77C5-34AD-F358ACAF6F63}"/>
              </a:ext>
            </a:extLst>
          </p:cNvPr>
          <p:cNvSpPr>
            <a:spLocks noGrp="1"/>
          </p:cNvSpPr>
          <p:nvPr>
            <p:ph type="title"/>
          </p:nvPr>
        </p:nvSpPr>
        <p:spPr/>
        <p:txBody>
          <a:bodyPr>
            <a:normAutofit/>
          </a:bodyPr>
          <a:lstStyle/>
          <a:p>
            <a:r>
              <a:rPr lang="en-US" sz="2400" b="1" dirty="0">
                <a:solidFill>
                  <a:srgbClr val="FF0000"/>
                </a:solidFill>
              </a:rPr>
              <a:t>How long must an ORF be for us to call it a gene?</a:t>
            </a:r>
            <a:endParaRPr lang="en-IN" sz="2400" b="1" dirty="0">
              <a:solidFill>
                <a:srgbClr val="FF0000"/>
              </a:solidFill>
            </a:endParaRPr>
          </a:p>
        </p:txBody>
      </p:sp>
      <p:sp>
        <p:nvSpPr>
          <p:cNvPr id="3" name="Table Placeholder 2">
            <a:extLst>
              <a:ext uri="{FF2B5EF4-FFF2-40B4-BE49-F238E27FC236}">
                <a16:creationId xmlns:a16="http://schemas.microsoft.com/office/drawing/2014/main" id="{A5A4212C-1C5D-EAD8-816E-DBEFBF08DD73}"/>
              </a:ext>
            </a:extLst>
          </p:cNvPr>
          <p:cNvSpPr>
            <a:spLocks noGrp="1"/>
          </p:cNvSpPr>
          <p:nvPr>
            <p:ph type="tbl" idx="1"/>
          </p:nvPr>
        </p:nvSpPr>
        <p:spPr/>
        <p:txBody>
          <a:bodyPr/>
          <a:lstStyle/>
          <a:p>
            <a:endParaRPr lang="en-US"/>
          </a:p>
        </p:txBody>
      </p:sp>
      <p:sp>
        <p:nvSpPr>
          <p:cNvPr id="5" name="TextBox 4">
            <a:extLst>
              <a:ext uri="{FF2B5EF4-FFF2-40B4-BE49-F238E27FC236}">
                <a16:creationId xmlns:a16="http://schemas.microsoft.com/office/drawing/2014/main" id="{941617EF-3F7C-1464-401C-F2EF8AD474A9}"/>
              </a:ext>
            </a:extLst>
          </p:cNvPr>
          <p:cNvSpPr txBox="1"/>
          <p:nvPr/>
        </p:nvSpPr>
        <p:spPr>
          <a:xfrm>
            <a:off x="1981200" y="1232517"/>
            <a:ext cx="8229600" cy="4893647"/>
          </a:xfrm>
          <a:prstGeom prst="rect">
            <a:avLst/>
          </a:prstGeom>
          <a:noFill/>
        </p:spPr>
        <p:txBody>
          <a:bodyPr wrap="square">
            <a:spAutoFit/>
          </a:bodyPr>
          <a:lstStyle/>
          <a:p>
            <a:pPr algn="just"/>
            <a:r>
              <a:rPr lang="en-US" sz="2400" dirty="0"/>
              <a:t>There may be many random stretches of DNA in a genome that will contain start and stop codons in the right order, just by chance. </a:t>
            </a:r>
          </a:p>
          <a:p>
            <a:pPr algn="just"/>
            <a:r>
              <a:rPr lang="en-US" sz="2400" dirty="0">
                <a:solidFill>
                  <a:schemeClr val="bg2">
                    <a:lumMod val="50000"/>
                  </a:schemeClr>
                </a:solidFill>
              </a:rPr>
              <a:t>The classic approach to deciding whether an ORF is a good candidate as a gene is to calculate the probability of seeing an ORF of length L in a random sequence (given some specific sequence probability model).</a:t>
            </a:r>
          </a:p>
          <a:p>
            <a:pPr algn="just"/>
            <a:r>
              <a:rPr lang="en-US" sz="2400" dirty="0"/>
              <a:t> We would then make a choice as to how unlikely a given ORF has to be for us to accept it; in general, longer ORFs will be more unlikely to be due to chance. </a:t>
            </a:r>
          </a:p>
          <a:p>
            <a:pPr algn="just"/>
            <a:r>
              <a:rPr lang="en-US" sz="2400" dirty="0">
                <a:solidFill>
                  <a:schemeClr val="bg2">
                    <a:lumMod val="50000"/>
                  </a:schemeClr>
                </a:solidFill>
              </a:rPr>
              <a:t>Obviously, the more stringent our conditions, the fewer candidates we will have, and the longer they will be on average.</a:t>
            </a:r>
            <a:endParaRPr lang="en-IN" sz="2400" dirty="0">
              <a:solidFill>
                <a:schemeClr val="bg2">
                  <a:lumMod val="50000"/>
                </a:schemeClr>
              </a:solidFill>
            </a:endParaRPr>
          </a:p>
        </p:txBody>
      </p:sp>
    </p:spTree>
    <p:extLst>
      <p:ext uri="{BB962C8B-B14F-4D97-AF65-F5344CB8AC3E}">
        <p14:creationId xmlns:p14="http://schemas.microsoft.com/office/powerpoint/2010/main" val="178144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F03B-8C27-8748-D241-57203CCB4F09}"/>
              </a:ext>
            </a:extLst>
          </p:cNvPr>
          <p:cNvSpPr>
            <a:spLocks noGrp="1"/>
          </p:cNvSpPr>
          <p:nvPr>
            <p:ph type="title"/>
          </p:nvPr>
        </p:nvSpPr>
        <p:spPr/>
        <p:txBody>
          <a:bodyPr>
            <a:normAutofit/>
          </a:bodyPr>
          <a:lstStyle/>
          <a:p>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Computational </a:t>
            </a:r>
            <a:br>
              <a:rPr lang="en-US" b="1" dirty="0">
                <a:solidFill>
                  <a:schemeClr val="accent6">
                    <a:lumMod val="75000"/>
                  </a:schemeClr>
                </a:solidFill>
                <a:effectLst>
                  <a:outerShdw blurRad="38100" dist="38100" dir="2700000" algn="tl">
                    <a:srgbClr val="000000">
                      <a:alpha val="43137"/>
                    </a:srgbClr>
                  </a:outerShdw>
                </a:effectLst>
                <a:latin typeface="Magneto" pitchFamily="82" charset="0"/>
              </a:rPr>
            </a:br>
            <a:r>
              <a:rPr lang="en-US" b="1" dirty="0">
                <a:solidFill>
                  <a:schemeClr val="accent6">
                    <a:lumMod val="75000"/>
                  </a:schemeClr>
                </a:solidFill>
                <a:effectLst>
                  <a:outerShdw blurRad="38100" dist="38100" dir="2700000" algn="tl">
                    <a:srgbClr val="000000">
                      <a:alpha val="43137"/>
                    </a:srgbClr>
                  </a:outerShdw>
                </a:effectLst>
                <a:latin typeface="Magneto" pitchFamily="82" charset="0"/>
              </a:rPr>
              <a:t>Genomics &amp; Proteomics</a:t>
            </a:r>
            <a:endParaRPr lang="en-US" dirty="0"/>
          </a:p>
        </p:txBody>
      </p:sp>
      <p:pic>
        <p:nvPicPr>
          <p:cNvPr id="5" name="Content Placeholder 4">
            <a:extLst>
              <a:ext uri="{FF2B5EF4-FFF2-40B4-BE49-F238E27FC236}">
                <a16:creationId xmlns:a16="http://schemas.microsoft.com/office/drawing/2014/main" id="{E32D1C3B-2A03-73E5-85B9-0CD3B27A1F6F}"/>
              </a:ext>
            </a:extLst>
          </p:cNvPr>
          <p:cNvPicPr>
            <a:picLocks noGrp="1" noChangeAspect="1"/>
          </p:cNvPicPr>
          <p:nvPr>
            <p:ph idx="1"/>
          </p:nvPr>
        </p:nvPicPr>
        <p:blipFill>
          <a:blip r:embed="rId2"/>
          <a:stretch>
            <a:fillRect/>
          </a:stretch>
        </p:blipFill>
        <p:spPr>
          <a:xfrm>
            <a:off x="1981200" y="2511096"/>
            <a:ext cx="8229600" cy="2704170"/>
          </a:xfrm>
        </p:spPr>
      </p:pic>
    </p:spTree>
    <p:extLst>
      <p:ext uri="{BB962C8B-B14F-4D97-AF65-F5344CB8AC3E}">
        <p14:creationId xmlns:p14="http://schemas.microsoft.com/office/powerpoint/2010/main" val="2725804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0367-43BC-B187-8D66-FC288B9A9F78}"/>
              </a:ext>
            </a:extLst>
          </p:cNvPr>
          <p:cNvSpPr>
            <a:spLocks noGrp="1"/>
          </p:cNvSpPr>
          <p:nvPr>
            <p:ph type="title"/>
          </p:nvPr>
        </p:nvSpPr>
        <p:spPr/>
        <p:txBody>
          <a:bodyPr>
            <a:normAutofit/>
          </a:bodyPr>
          <a:lstStyle/>
          <a:p>
            <a:r>
              <a:rPr lang="en-US" sz="2400" b="1" dirty="0">
                <a:solidFill>
                  <a:srgbClr val="FF0000"/>
                </a:solidFill>
                <a:highlight>
                  <a:srgbClr val="FFFFFF"/>
                </a:highlight>
                <a:latin typeface="Open Sans" panose="020B0606030504020204" pitchFamily="34" charset="0"/>
              </a:rPr>
              <a:t>DNA Basics: Are You an Equal Mix of Mom and Dad?</a:t>
            </a:r>
            <a:br>
              <a:rPr lang="en-US" sz="2400" b="1" dirty="0">
                <a:solidFill>
                  <a:srgbClr val="FF0000"/>
                </a:solidFill>
                <a:highlight>
                  <a:srgbClr val="FFFFFF"/>
                </a:highlight>
                <a:latin typeface="Open Sans" panose="020B0606030504020204" pitchFamily="34" charset="0"/>
              </a:rPr>
            </a:br>
            <a:endParaRPr lang="en-US" sz="2400" b="1" dirty="0">
              <a:solidFill>
                <a:srgbClr val="FF0000"/>
              </a:solidFill>
            </a:endParaRPr>
          </a:p>
        </p:txBody>
      </p:sp>
      <p:sp>
        <p:nvSpPr>
          <p:cNvPr id="3" name="Content Placeholder 2">
            <a:extLst>
              <a:ext uri="{FF2B5EF4-FFF2-40B4-BE49-F238E27FC236}">
                <a16:creationId xmlns:a16="http://schemas.microsoft.com/office/drawing/2014/main" id="{B3876AFC-1F4A-EFC3-C14D-DE9BA807D560}"/>
              </a:ext>
            </a:extLst>
          </p:cNvPr>
          <p:cNvSpPr>
            <a:spLocks noGrp="1"/>
          </p:cNvSpPr>
          <p:nvPr>
            <p:ph idx="1"/>
          </p:nvPr>
        </p:nvSpPr>
        <p:spPr/>
        <p:txBody>
          <a:bodyPr>
            <a:normAutofit/>
          </a:bodyPr>
          <a:lstStyle/>
          <a:p>
            <a:pPr algn="just"/>
            <a:r>
              <a:rPr lang="en-US" sz="2000" dirty="0">
                <a:solidFill>
                  <a:srgbClr val="252525"/>
                </a:solidFill>
                <a:highlight>
                  <a:srgbClr val="FFFFFF"/>
                </a:highlight>
                <a:latin typeface="Open Sans" panose="020B0606030504020204" pitchFamily="34" charset="0"/>
              </a:rPr>
              <a:t>Humans have 23 pairs of chromosomes, or 46 total.  We each inherit a full set of 23 from our mother and another full set from our father.  Twenty-two of those chromosome pairs are, for our purposes, identical; the one we get from mom is the same size and composition as the one we get from dad.  This is the autosomal DNA (</a:t>
            </a:r>
            <a:r>
              <a:rPr lang="en-US" sz="2000" dirty="0" err="1">
                <a:solidFill>
                  <a:srgbClr val="252525"/>
                </a:solidFill>
                <a:highlight>
                  <a:srgbClr val="FFFFFF"/>
                </a:highlight>
                <a:latin typeface="Open Sans" panose="020B0606030504020204" pitchFamily="34" charset="0"/>
              </a:rPr>
              <a:t>atDNA</a:t>
            </a:r>
            <a:r>
              <a:rPr lang="en-US" sz="2000" dirty="0">
                <a:solidFill>
                  <a:srgbClr val="252525"/>
                </a:solidFill>
                <a:highlight>
                  <a:srgbClr val="FFFFFF"/>
                </a:highlight>
                <a:latin typeface="Open Sans" panose="020B0606030504020204" pitchFamily="34" charset="0"/>
              </a:rPr>
              <a:t>) used the most in genetic genealogy</a:t>
            </a:r>
          </a:p>
          <a:p>
            <a:pPr algn="just"/>
            <a:r>
              <a:rPr lang="en-US" sz="2000" dirty="0">
                <a:solidFill>
                  <a:srgbClr val="252525"/>
                </a:solidFill>
                <a:highlight>
                  <a:srgbClr val="FFFFFF"/>
                </a:highlight>
                <a:latin typeface="Open Sans" panose="020B0606030504020204" pitchFamily="34" charset="0"/>
              </a:rPr>
              <a:t>The 23rd pair is more interesting. The so-called sex chromosomes, X and Y, are very different in size.  The X is much larger.  They also have different numbers of genes.  Genetic women have two copies of the X, one from each parent.  A genetic man, on the other hand, has one X, inherited from his mother, and one Y, from his father. Because the X and Y are different sizes, men inherit slightly more DNA from their mothers than from their fathers.</a:t>
            </a:r>
            <a:endParaRPr lang="en-US" sz="2000" dirty="0"/>
          </a:p>
        </p:txBody>
      </p:sp>
    </p:spTree>
    <p:extLst>
      <p:ext uri="{BB962C8B-B14F-4D97-AF65-F5344CB8AC3E}">
        <p14:creationId xmlns:p14="http://schemas.microsoft.com/office/powerpoint/2010/main" val="538153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838200"/>
            <a:ext cx="8229600" cy="5791200"/>
          </a:xfrm>
        </p:spPr>
        <p:txBody>
          <a:bodyPr>
            <a:normAutofit/>
          </a:bodyPr>
          <a:lstStyle/>
          <a:p>
            <a:r>
              <a:rPr lang="en-US" sz="2000" dirty="0">
                <a:latin typeface="Times New Roman" pitchFamily="18" charset="0"/>
                <a:cs typeface="Times New Roman" pitchFamily="18" charset="0"/>
              </a:rPr>
              <a:t>During cell division , changes happen in genes, which are </a:t>
            </a:r>
            <a:r>
              <a:rPr lang="en-US" sz="2000">
                <a:latin typeface="Times New Roman" pitchFamily="18" charset="0"/>
                <a:cs typeface="Times New Roman" pitchFamily="18" charset="0"/>
              </a:rPr>
              <a:t>called mutations</a:t>
            </a:r>
            <a:r>
              <a:rPr lang="en-US" sz="2000" dirty="0">
                <a:latin typeface="Times New Roman" pitchFamily="18" charset="0"/>
                <a:cs typeface="Times New Roman" pitchFamily="18" charset="0"/>
              </a:rPr>
              <a:t>.</a:t>
            </a:r>
          </a:p>
          <a:p>
            <a:pPr>
              <a:buNone/>
            </a:pPr>
            <a:endParaRPr lang="en-US" dirty="0">
              <a:latin typeface="Times New Roman" pitchFamily="18" charset="0"/>
              <a:cs typeface="Times New Roman" pitchFamily="18" charset="0"/>
            </a:endParaRPr>
          </a:p>
          <a:p>
            <a:pPr>
              <a:buNone/>
            </a:pPr>
            <a:endParaRPr lang="en-US" dirty="0"/>
          </a:p>
          <a:p>
            <a:endParaRPr lang="en-US" dirty="0"/>
          </a:p>
          <a:p>
            <a:endParaRPr lang="en-US" dirty="0"/>
          </a:p>
          <a:p>
            <a:endParaRPr lang="en-US" dirty="0"/>
          </a:p>
          <a:p>
            <a:endParaRPr lang="en-US" sz="2000" dirty="0">
              <a:latin typeface="Times New Roman" pitchFamily="18" charset="0"/>
              <a:cs typeface="Times New Roman" pitchFamily="18" charset="0"/>
            </a:endParaRPr>
          </a:p>
          <a:p>
            <a:endParaRPr lang="en-US" dirty="0"/>
          </a:p>
          <a:p>
            <a:pPr>
              <a:buNone/>
            </a:pPr>
            <a:endParaRPr lang="en-US" dirty="0"/>
          </a:p>
          <a:p>
            <a:pPr algn="just"/>
            <a:r>
              <a:rPr lang="en-US" sz="2000" dirty="0">
                <a:latin typeface="Times New Roman" pitchFamily="18" charset="0"/>
                <a:cs typeface="Times New Roman" pitchFamily="18" charset="0"/>
              </a:rPr>
              <a:t>When these mutations occurs in tumor suppressor genes, </a:t>
            </a:r>
            <a:r>
              <a:rPr lang="en-US" sz="2000" dirty="0" err="1">
                <a:latin typeface="Times New Roman" pitchFamily="18" charset="0"/>
                <a:cs typeface="Times New Roman" pitchFamily="18" charset="0"/>
              </a:rPr>
              <a:t>oncogenes</a:t>
            </a:r>
            <a:r>
              <a:rPr lang="en-US" sz="2000" dirty="0">
                <a:latin typeface="Times New Roman" pitchFamily="18" charset="0"/>
                <a:cs typeface="Times New Roman" pitchFamily="18" charset="0"/>
              </a:rPr>
              <a:t>, </a:t>
            </a:r>
            <a:r>
              <a:rPr lang="en-GB" sz="2000" dirty="0">
                <a:latin typeface="Times New Roman" pitchFamily="18" charset="0"/>
                <a:cs typeface="Times New Roman" pitchFamily="18" charset="0"/>
              </a:rPr>
              <a:t>suicide genes &amp; DNA repair genes, then there is a great possibility of occurrence of cancer.</a:t>
            </a:r>
            <a:endParaRPr lang="en-US" sz="2000" dirty="0">
              <a:latin typeface="Times New Roman" pitchFamily="18" charset="0"/>
              <a:cs typeface="Times New Roman" pitchFamily="18" charset="0"/>
            </a:endParaRPr>
          </a:p>
        </p:txBody>
      </p:sp>
      <p:sp>
        <p:nvSpPr>
          <p:cNvPr id="3" name="Title 2"/>
          <p:cNvSpPr>
            <a:spLocks noGrp="1"/>
          </p:cNvSpPr>
          <p:nvPr>
            <p:ph type="title"/>
          </p:nvPr>
        </p:nvSpPr>
        <p:spPr>
          <a:xfrm>
            <a:off x="1981200" y="274638"/>
            <a:ext cx="8229600" cy="715962"/>
          </a:xfrm>
        </p:spPr>
        <p:txBody>
          <a:bodyPr>
            <a:normAutofit/>
          </a:bodyPr>
          <a:lstStyle/>
          <a:p>
            <a:pPr algn="ctr"/>
            <a:r>
              <a:rPr lang="en-US" sz="2400" dirty="0">
                <a:solidFill>
                  <a:schemeClr val="accent2">
                    <a:lumMod val="75000"/>
                  </a:schemeClr>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MUTATIONS</a:t>
            </a:r>
          </a:p>
        </p:txBody>
      </p:sp>
      <p:sp>
        <p:nvSpPr>
          <p:cNvPr id="4" name="Rectangle 3"/>
          <p:cNvSpPr/>
          <p:nvPr/>
        </p:nvSpPr>
        <p:spPr>
          <a:xfrm>
            <a:off x="5638800" y="16002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Mutations</a:t>
            </a:r>
          </a:p>
        </p:txBody>
      </p:sp>
      <p:cxnSp>
        <p:nvCxnSpPr>
          <p:cNvPr id="7" name="Straight Connector 6"/>
          <p:cNvCxnSpPr/>
          <p:nvPr/>
        </p:nvCxnSpPr>
        <p:spPr>
          <a:xfrm>
            <a:off x="4724400" y="2514600"/>
            <a:ext cx="297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324600" y="22098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724400" y="2514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96200" y="25146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038600" y="2819400"/>
            <a:ext cx="1371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Somatic</a:t>
            </a:r>
          </a:p>
          <a:p>
            <a:pPr algn="ctr"/>
            <a:r>
              <a:rPr lang="en-US" dirty="0"/>
              <a:t>Mutations</a:t>
            </a:r>
          </a:p>
          <a:p>
            <a:pPr algn="ctr"/>
            <a:r>
              <a:rPr lang="en-US" dirty="0"/>
              <a:t> (Acquired</a:t>
            </a:r>
          </a:p>
          <a:p>
            <a:pPr algn="ctr"/>
            <a:r>
              <a:rPr lang="en-US" dirty="0"/>
              <a:t>Mutations)</a:t>
            </a:r>
          </a:p>
        </p:txBody>
      </p:sp>
      <p:sp>
        <p:nvSpPr>
          <p:cNvPr id="27" name="Rectangle 26"/>
          <p:cNvSpPr/>
          <p:nvPr/>
        </p:nvSpPr>
        <p:spPr>
          <a:xfrm>
            <a:off x="7086600" y="2819400"/>
            <a:ext cx="1371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Germ-line</a:t>
            </a:r>
          </a:p>
          <a:p>
            <a:pPr algn="ctr"/>
            <a:r>
              <a:rPr lang="en-US" dirty="0"/>
              <a:t>Mutations</a:t>
            </a:r>
          </a:p>
        </p:txBody>
      </p:sp>
    </p:spTree>
    <p:extLst>
      <p:ext uri="{BB962C8B-B14F-4D97-AF65-F5344CB8AC3E}">
        <p14:creationId xmlns:p14="http://schemas.microsoft.com/office/powerpoint/2010/main" val="2073023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F76E-424F-4AA2-AC25-F1D9F2B50185}"/>
              </a:ext>
            </a:extLst>
          </p:cNvPr>
          <p:cNvSpPr>
            <a:spLocks noGrp="1"/>
          </p:cNvSpPr>
          <p:nvPr>
            <p:ph type="title"/>
          </p:nvPr>
        </p:nvSpPr>
        <p:spPr/>
        <p:txBody>
          <a:bodyPr/>
          <a:lstStyle/>
          <a:p>
            <a:r>
              <a:rPr lang="en-IN" b="1" dirty="0">
                <a:solidFill>
                  <a:srgbClr val="FF0000"/>
                </a:solidFill>
              </a:rPr>
              <a:t>Mutations</a:t>
            </a:r>
          </a:p>
        </p:txBody>
      </p:sp>
      <p:pic>
        <p:nvPicPr>
          <p:cNvPr id="4" name="Content Placeholder 3">
            <a:extLst>
              <a:ext uri="{FF2B5EF4-FFF2-40B4-BE49-F238E27FC236}">
                <a16:creationId xmlns:a16="http://schemas.microsoft.com/office/drawing/2014/main" id="{4545BBBF-1235-4347-A862-99353641947D}"/>
              </a:ext>
            </a:extLst>
          </p:cNvPr>
          <p:cNvPicPr>
            <a:picLocks noGrp="1" noChangeAspect="1"/>
          </p:cNvPicPr>
          <p:nvPr>
            <p:ph idx="1"/>
          </p:nvPr>
        </p:nvPicPr>
        <p:blipFill>
          <a:blip r:embed="rId2"/>
          <a:stretch>
            <a:fillRect/>
          </a:stretch>
        </p:blipFill>
        <p:spPr>
          <a:xfrm>
            <a:off x="3108701" y="1705010"/>
            <a:ext cx="5974598" cy="4316342"/>
          </a:xfrm>
          <a:prstGeom prst="rect">
            <a:avLst/>
          </a:prstGeom>
        </p:spPr>
      </p:pic>
    </p:spTree>
    <p:extLst>
      <p:ext uri="{BB962C8B-B14F-4D97-AF65-F5344CB8AC3E}">
        <p14:creationId xmlns:p14="http://schemas.microsoft.com/office/powerpoint/2010/main" val="4152293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C271-AFFB-2046-0E26-4530E32B6AF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FEB8DC0-56E5-0122-06F0-BD100E6E0157}"/>
              </a:ext>
            </a:extLst>
          </p:cNvPr>
          <p:cNvPicPr>
            <a:picLocks noGrp="1" noChangeAspect="1"/>
          </p:cNvPicPr>
          <p:nvPr>
            <p:ph idx="1"/>
          </p:nvPr>
        </p:nvPicPr>
        <p:blipFill>
          <a:blip r:embed="rId2"/>
          <a:stretch>
            <a:fillRect/>
          </a:stretch>
        </p:blipFill>
        <p:spPr>
          <a:xfrm>
            <a:off x="2971801" y="495563"/>
            <a:ext cx="6491287" cy="5866875"/>
          </a:xfrm>
        </p:spPr>
      </p:pic>
    </p:spTree>
    <p:extLst>
      <p:ext uri="{BB962C8B-B14F-4D97-AF65-F5344CB8AC3E}">
        <p14:creationId xmlns:p14="http://schemas.microsoft.com/office/powerpoint/2010/main" val="113765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8201"/>
            <a:ext cx="8229600" cy="5287963"/>
          </a:xfrm>
        </p:spPr>
        <p:txBody>
          <a:bodyPr/>
          <a:lstStyle/>
          <a:p>
            <a:pPr>
              <a:buNone/>
            </a:pPr>
            <a:endParaRPr lang="en-US" dirty="0"/>
          </a:p>
        </p:txBody>
      </p:sp>
      <p:sp>
        <p:nvSpPr>
          <p:cNvPr id="2" name="Title 1"/>
          <p:cNvSpPr>
            <a:spLocks noGrp="1"/>
          </p:cNvSpPr>
          <p:nvPr>
            <p:ph type="title"/>
          </p:nvPr>
        </p:nvSpPr>
        <p:spPr>
          <a:xfrm>
            <a:off x="1981200" y="274638"/>
            <a:ext cx="8229600" cy="563562"/>
          </a:xfrm>
        </p:spPr>
        <p:txBody>
          <a:bodyPr>
            <a:noAutofit/>
          </a:bodyPr>
          <a:lstStyle/>
          <a:p>
            <a:pPr algn="ctr"/>
            <a:r>
              <a:rPr lang="en-US" sz="2400" b="1" dirty="0">
                <a:solidFill>
                  <a:srgbClr val="FF0000"/>
                </a:solidFill>
                <a:latin typeface="Times New Roman" pitchFamily="18" charset="0"/>
                <a:cs typeface="Times New Roman" pitchFamily="18" charset="0"/>
              </a:rPr>
              <a:t>Somatic Mutation Types</a:t>
            </a:r>
          </a:p>
        </p:txBody>
      </p:sp>
      <p:sp>
        <p:nvSpPr>
          <p:cNvPr id="6" name="Rectangle 5"/>
          <p:cNvSpPr/>
          <p:nvPr/>
        </p:nvSpPr>
        <p:spPr>
          <a:xfrm>
            <a:off x="1524000" y="28194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Somatic</a:t>
            </a:r>
          </a:p>
          <a:p>
            <a:pPr algn="ctr"/>
            <a:r>
              <a:rPr lang="en-US" dirty="0"/>
              <a:t>Mutation</a:t>
            </a:r>
          </a:p>
        </p:txBody>
      </p:sp>
      <p:cxnSp>
        <p:nvCxnSpPr>
          <p:cNvPr id="8" name="Straight Connector 7"/>
          <p:cNvCxnSpPr/>
          <p:nvPr/>
        </p:nvCxnSpPr>
        <p:spPr>
          <a:xfrm rot="5400000">
            <a:off x="915194" y="3504406"/>
            <a:ext cx="426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048000" y="13716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48000" y="3048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48000" y="56388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352800" y="990600"/>
            <a:ext cx="1524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Substitution</a:t>
            </a:r>
          </a:p>
        </p:txBody>
      </p:sp>
      <p:sp>
        <p:nvSpPr>
          <p:cNvPr id="18" name="Rectangle 17"/>
          <p:cNvSpPr/>
          <p:nvPr/>
        </p:nvSpPr>
        <p:spPr>
          <a:xfrm>
            <a:off x="3352800" y="2743200"/>
            <a:ext cx="1447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Insertion</a:t>
            </a:r>
          </a:p>
        </p:txBody>
      </p:sp>
      <p:sp>
        <p:nvSpPr>
          <p:cNvPr id="19" name="Rectangle 18"/>
          <p:cNvSpPr/>
          <p:nvPr/>
        </p:nvSpPr>
        <p:spPr>
          <a:xfrm>
            <a:off x="3352800" y="5029200"/>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Deletion</a:t>
            </a:r>
          </a:p>
        </p:txBody>
      </p:sp>
      <p:cxnSp>
        <p:nvCxnSpPr>
          <p:cNvPr id="22" name="Straight Arrow Connector 21"/>
          <p:cNvCxnSpPr>
            <a:stCxn id="17" idx="3"/>
          </p:cNvCxnSpPr>
          <p:nvPr/>
        </p:nvCxnSpPr>
        <p:spPr>
          <a:xfrm>
            <a:off x="4876800" y="13716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715000" y="1219200"/>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3772694" y="2628106"/>
            <a:ext cx="266620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05400" y="12954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105400" y="2667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05400" y="39624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410200" y="914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Nonsense</a:t>
            </a:r>
          </a:p>
        </p:txBody>
      </p:sp>
      <p:sp>
        <p:nvSpPr>
          <p:cNvPr id="37" name="Rectangle 36"/>
          <p:cNvSpPr/>
          <p:nvPr/>
        </p:nvSpPr>
        <p:spPr>
          <a:xfrm>
            <a:off x="5410200" y="2286000"/>
            <a:ext cx="1295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Missense</a:t>
            </a:r>
            <a:endParaRPr lang="en-US" dirty="0"/>
          </a:p>
        </p:txBody>
      </p:sp>
      <p:sp>
        <p:nvSpPr>
          <p:cNvPr id="38" name="Rectangle 37"/>
          <p:cNvSpPr/>
          <p:nvPr/>
        </p:nvSpPr>
        <p:spPr>
          <a:xfrm>
            <a:off x="5410200" y="36576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a:t>
            </a:r>
          </a:p>
        </p:txBody>
      </p:sp>
      <p:pic>
        <p:nvPicPr>
          <p:cNvPr id="39" name="Picture 38" descr="C:\Documents and Settings\Windows XP\Local Settings\Temporary Internet Files\Content.Word\New Picture.png"/>
          <p:cNvPicPr/>
          <p:nvPr/>
        </p:nvPicPr>
        <p:blipFill>
          <a:blip r:embed="rId2" cstate="print"/>
          <a:srcRect/>
          <a:stretch>
            <a:fillRect/>
          </a:stretch>
        </p:blipFill>
        <p:spPr bwMode="auto">
          <a:xfrm>
            <a:off x="3200400" y="1828800"/>
            <a:ext cx="1752600" cy="914400"/>
          </a:xfrm>
          <a:prstGeom prst="rect">
            <a:avLst/>
          </a:prstGeom>
          <a:noFill/>
          <a:ln w="9525">
            <a:noFill/>
            <a:miter lim="800000"/>
            <a:headEnd/>
            <a:tailEnd/>
          </a:ln>
        </p:spPr>
      </p:pic>
      <p:pic>
        <p:nvPicPr>
          <p:cNvPr id="40" name="Picture 39" descr="C:\Documents and Settings\Windows XP\Local Settings\Temporary Internet Files\Content.Word\clip_image002.gif"/>
          <p:cNvPicPr/>
          <p:nvPr/>
        </p:nvPicPr>
        <p:blipFill>
          <a:blip r:embed="rId3" cstate="print"/>
          <a:srcRect/>
          <a:stretch>
            <a:fillRect/>
          </a:stretch>
        </p:blipFill>
        <p:spPr bwMode="auto">
          <a:xfrm>
            <a:off x="3124200" y="3581400"/>
            <a:ext cx="1905000" cy="1371600"/>
          </a:xfrm>
          <a:prstGeom prst="rect">
            <a:avLst/>
          </a:prstGeom>
          <a:noFill/>
          <a:ln w="9525">
            <a:noFill/>
            <a:miter lim="800000"/>
            <a:headEnd/>
            <a:tailEnd/>
          </a:ln>
        </p:spPr>
      </p:pic>
      <p:pic>
        <p:nvPicPr>
          <p:cNvPr id="42" name="Picture 41" descr="J:\theses\nonsense ex 1page.jpg"/>
          <p:cNvPicPr/>
          <p:nvPr/>
        </p:nvPicPr>
        <p:blipFill>
          <a:blip r:embed="rId4" cstate="print"/>
          <a:srcRect/>
          <a:stretch>
            <a:fillRect/>
          </a:stretch>
        </p:blipFill>
        <p:spPr bwMode="auto">
          <a:xfrm>
            <a:off x="7620000" y="685800"/>
            <a:ext cx="2819400" cy="1295400"/>
          </a:xfrm>
          <a:prstGeom prst="rect">
            <a:avLst/>
          </a:prstGeom>
          <a:noFill/>
          <a:ln w="9525">
            <a:noFill/>
            <a:miter lim="800000"/>
            <a:headEnd/>
            <a:tailEnd/>
          </a:ln>
        </p:spPr>
      </p:pic>
      <p:pic>
        <p:nvPicPr>
          <p:cNvPr id="43" name="Picture 42" descr="J:\theses\nonsense ex2 page.jpg"/>
          <p:cNvPicPr/>
          <p:nvPr/>
        </p:nvPicPr>
        <p:blipFill>
          <a:blip r:embed="rId5" cstate="print"/>
          <a:srcRect/>
          <a:stretch>
            <a:fillRect/>
          </a:stretch>
        </p:blipFill>
        <p:spPr bwMode="auto">
          <a:xfrm>
            <a:off x="7620000" y="2133600"/>
            <a:ext cx="2743200" cy="1447800"/>
          </a:xfrm>
          <a:prstGeom prst="rect">
            <a:avLst/>
          </a:prstGeom>
          <a:noFill/>
          <a:ln w="9525">
            <a:noFill/>
            <a:miter lim="800000"/>
            <a:headEnd/>
            <a:tailEnd/>
          </a:ln>
        </p:spPr>
      </p:pic>
      <p:pic>
        <p:nvPicPr>
          <p:cNvPr id="75" name="Picture 74" descr="J:\theses\missense ex1 page.jpg"/>
          <p:cNvPicPr/>
          <p:nvPr/>
        </p:nvPicPr>
        <p:blipFill>
          <a:blip r:embed="rId6" cstate="print"/>
          <a:srcRect/>
          <a:stretch>
            <a:fillRect/>
          </a:stretch>
        </p:blipFill>
        <p:spPr bwMode="auto">
          <a:xfrm>
            <a:off x="7543800" y="3657600"/>
            <a:ext cx="2819400" cy="1219200"/>
          </a:xfrm>
          <a:prstGeom prst="rect">
            <a:avLst/>
          </a:prstGeom>
          <a:noFill/>
          <a:ln w="9525">
            <a:noFill/>
            <a:miter lim="800000"/>
            <a:headEnd/>
            <a:tailEnd/>
          </a:ln>
        </p:spPr>
      </p:pic>
      <p:pic>
        <p:nvPicPr>
          <p:cNvPr id="76" name="Picture 75" descr="J:\theses\missense ex2 page.jpg"/>
          <p:cNvPicPr/>
          <p:nvPr/>
        </p:nvPicPr>
        <p:blipFill>
          <a:blip r:embed="rId7" cstate="print"/>
          <a:srcRect/>
          <a:stretch>
            <a:fillRect/>
          </a:stretch>
        </p:blipFill>
        <p:spPr bwMode="auto">
          <a:xfrm>
            <a:off x="7620000" y="5029200"/>
            <a:ext cx="2819400" cy="1295400"/>
          </a:xfrm>
          <a:prstGeom prst="rect">
            <a:avLst/>
          </a:prstGeom>
          <a:noFill/>
          <a:ln w="9525">
            <a:noFill/>
            <a:miter lim="800000"/>
            <a:headEnd/>
            <a:tailEnd/>
          </a:ln>
        </p:spPr>
      </p:pic>
      <p:sp>
        <p:nvSpPr>
          <p:cNvPr id="35" name="Left Brace 34"/>
          <p:cNvSpPr/>
          <p:nvPr/>
        </p:nvSpPr>
        <p:spPr>
          <a:xfrm>
            <a:off x="7315200" y="762000"/>
            <a:ext cx="381000" cy="2590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hape 43"/>
          <p:cNvCxnSpPr>
            <a:stCxn id="36" idx="2"/>
          </p:cNvCxnSpPr>
          <p:nvPr/>
        </p:nvCxnSpPr>
        <p:spPr>
          <a:xfrm rot="16200000" flipH="1">
            <a:off x="6419850" y="1238250"/>
            <a:ext cx="457200" cy="1181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172200" y="1752600"/>
            <a:ext cx="1066800" cy="369332"/>
          </a:xfrm>
          <a:prstGeom prst="rect">
            <a:avLst/>
          </a:prstGeom>
          <a:noFill/>
        </p:spPr>
        <p:txBody>
          <a:bodyPr wrap="square" rtlCol="0">
            <a:spAutoFit/>
          </a:bodyPr>
          <a:lstStyle/>
          <a:p>
            <a:r>
              <a:rPr lang="en-US" dirty="0">
                <a:latin typeface="Times New Roman" pitchFamily="18" charset="0"/>
                <a:cs typeface="Times New Roman" pitchFamily="18" charset="0"/>
              </a:rPr>
              <a:t>Example</a:t>
            </a:r>
          </a:p>
        </p:txBody>
      </p:sp>
      <p:sp>
        <p:nvSpPr>
          <p:cNvPr id="46" name="TextBox 45"/>
          <p:cNvSpPr txBox="1"/>
          <p:nvPr/>
        </p:nvSpPr>
        <p:spPr>
          <a:xfrm>
            <a:off x="6858000" y="1143000"/>
            <a:ext cx="533400" cy="369332"/>
          </a:xfrm>
          <a:prstGeom prst="rect">
            <a:avLst/>
          </a:prstGeom>
          <a:noFill/>
        </p:spPr>
        <p:txBody>
          <a:bodyPr wrap="square" rtlCol="0">
            <a:spAutoFit/>
          </a:bodyPr>
          <a:lstStyle/>
          <a:p>
            <a:r>
              <a:rPr lang="en-US" dirty="0" err="1">
                <a:latin typeface="Times New Roman" pitchFamily="18" charset="0"/>
                <a:cs typeface="Times New Roman" pitchFamily="18" charset="0"/>
              </a:rPr>
              <a:t>Ori</a:t>
            </a:r>
            <a:endParaRPr lang="en-US" dirty="0">
              <a:latin typeface="Times New Roman" pitchFamily="18" charset="0"/>
              <a:cs typeface="Times New Roman" pitchFamily="18" charset="0"/>
            </a:endParaRPr>
          </a:p>
        </p:txBody>
      </p:sp>
      <p:sp>
        <p:nvSpPr>
          <p:cNvPr id="47" name="Left Brace 46"/>
          <p:cNvSpPr/>
          <p:nvPr/>
        </p:nvSpPr>
        <p:spPr>
          <a:xfrm>
            <a:off x="7239000" y="3657600"/>
            <a:ext cx="533400" cy="2514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hape 50"/>
          <p:cNvCxnSpPr>
            <a:stCxn id="37" idx="2"/>
          </p:cNvCxnSpPr>
          <p:nvPr/>
        </p:nvCxnSpPr>
        <p:spPr>
          <a:xfrm rot="16200000" flipH="1">
            <a:off x="6381750" y="2724150"/>
            <a:ext cx="457200" cy="11049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6" idx="3"/>
          </p:cNvCxnSpPr>
          <p:nvPr/>
        </p:nvCxnSpPr>
        <p:spPr>
          <a:xfrm>
            <a:off x="2819400" y="32766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a:off x="7086600" y="3505200"/>
            <a:ext cx="457200" cy="304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858000" y="2362200"/>
            <a:ext cx="609600" cy="369332"/>
          </a:xfrm>
          <a:prstGeom prst="rect">
            <a:avLst/>
          </a:prstGeom>
          <a:noFill/>
        </p:spPr>
        <p:txBody>
          <a:bodyPr wrap="square" rtlCol="0">
            <a:spAutoFit/>
          </a:bodyPr>
          <a:lstStyle/>
          <a:p>
            <a:r>
              <a:rPr lang="en-US" dirty="0" err="1">
                <a:latin typeface="Times New Roman" pitchFamily="18" charset="0"/>
                <a:cs typeface="Times New Roman" pitchFamily="18" charset="0"/>
              </a:rPr>
              <a:t>Mut</a:t>
            </a:r>
            <a:endParaRPr lang="en-US" dirty="0">
              <a:latin typeface="Times New Roman" pitchFamily="18" charset="0"/>
              <a:cs typeface="Times New Roman" pitchFamily="18" charset="0"/>
            </a:endParaRPr>
          </a:p>
        </p:txBody>
      </p:sp>
      <p:sp>
        <p:nvSpPr>
          <p:cNvPr id="65" name="Right Arrow 64"/>
          <p:cNvSpPr/>
          <p:nvPr/>
        </p:nvSpPr>
        <p:spPr>
          <a:xfrm>
            <a:off x="7391400" y="1295400"/>
            <a:ext cx="381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7467600" y="25146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6400800" y="3124200"/>
            <a:ext cx="1066800" cy="369332"/>
          </a:xfrm>
          <a:prstGeom prst="rect">
            <a:avLst/>
          </a:prstGeom>
          <a:noFill/>
        </p:spPr>
        <p:txBody>
          <a:bodyPr wrap="square" rtlCol="0">
            <a:spAutoFit/>
          </a:bodyPr>
          <a:lstStyle/>
          <a:p>
            <a:r>
              <a:rPr lang="en-US" dirty="0">
                <a:latin typeface="Times New Roman" pitchFamily="18" charset="0"/>
                <a:cs typeface="Times New Roman" pitchFamily="18" charset="0"/>
              </a:rPr>
              <a:t>Example</a:t>
            </a:r>
          </a:p>
        </p:txBody>
      </p:sp>
      <p:sp>
        <p:nvSpPr>
          <p:cNvPr id="70" name="TextBox 69"/>
          <p:cNvSpPr txBox="1"/>
          <p:nvPr/>
        </p:nvSpPr>
        <p:spPr>
          <a:xfrm>
            <a:off x="6934200" y="4038600"/>
            <a:ext cx="609600" cy="369332"/>
          </a:xfrm>
          <a:prstGeom prst="rect">
            <a:avLst/>
          </a:prstGeom>
          <a:noFill/>
        </p:spPr>
        <p:txBody>
          <a:bodyPr wrap="square" rtlCol="0">
            <a:spAutoFit/>
          </a:bodyPr>
          <a:lstStyle/>
          <a:p>
            <a:r>
              <a:rPr lang="en-US" dirty="0" err="1">
                <a:latin typeface="Times New Roman" pitchFamily="18" charset="0"/>
                <a:cs typeface="Times New Roman" pitchFamily="18" charset="0"/>
              </a:rPr>
              <a:t>Ori</a:t>
            </a:r>
            <a:endParaRPr lang="en-US" dirty="0">
              <a:latin typeface="Times New Roman" pitchFamily="18" charset="0"/>
              <a:cs typeface="Times New Roman" pitchFamily="18" charset="0"/>
            </a:endParaRPr>
          </a:p>
        </p:txBody>
      </p:sp>
      <p:sp>
        <p:nvSpPr>
          <p:cNvPr id="71" name="TextBox 70"/>
          <p:cNvSpPr txBox="1"/>
          <p:nvPr/>
        </p:nvSpPr>
        <p:spPr>
          <a:xfrm>
            <a:off x="6858000" y="5334000"/>
            <a:ext cx="609600" cy="369332"/>
          </a:xfrm>
          <a:prstGeom prst="rect">
            <a:avLst/>
          </a:prstGeom>
          <a:noFill/>
        </p:spPr>
        <p:txBody>
          <a:bodyPr wrap="square" rtlCol="0">
            <a:spAutoFit/>
          </a:bodyPr>
          <a:lstStyle/>
          <a:p>
            <a:r>
              <a:rPr lang="en-US" dirty="0" err="1">
                <a:latin typeface="Times New Roman" pitchFamily="18" charset="0"/>
                <a:cs typeface="Times New Roman" pitchFamily="18" charset="0"/>
              </a:rPr>
              <a:t>Mut</a:t>
            </a:r>
            <a:endParaRPr lang="en-US" dirty="0">
              <a:latin typeface="Times New Roman" pitchFamily="18" charset="0"/>
              <a:cs typeface="Times New Roman" pitchFamily="18" charset="0"/>
            </a:endParaRPr>
          </a:p>
        </p:txBody>
      </p:sp>
      <p:sp>
        <p:nvSpPr>
          <p:cNvPr id="77" name="Right Arrow 76"/>
          <p:cNvSpPr/>
          <p:nvPr/>
        </p:nvSpPr>
        <p:spPr>
          <a:xfrm>
            <a:off x="7391400" y="4191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a:off x="7391400" y="54864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34000" y="4800601"/>
            <a:ext cx="1524000" cy="1200329"/>
          </a:xfrm>
          <a:prstGeom prst="rect">
            <a:avLst/>
          </a:prstGeom>
          <a:noFill/>
        </p:spPr>
        <p:txBody>
          <a:bodyPr wrap="square" rtlCol="0">
            <a:spAutoFit/>
          </a:bodyPr>
          <a:lstStyle/>
          <a:p>
            <a:r>
              <a:rPr lang="en-US" dirty="0">
                <a:latin typeface="Times New Roman" pitchFamily="18" charset="0"/>
                <a:cs typeface="Times New Roman" pitchFamily="18" charset="0"/>
              </a:rPr>
              <a:t>Multiple insertions, deletions &amp; Substitutions</a:t>
            </a:r>
          </a:p>
        </p:txBody>
      </p:sp>
      <p:sp>
        <p:nvSpPr>
          <p:cNvPr id="96" name="Down Arrow 95"/>
          <p:cNvSpPr/>
          <p:nvPr/>
        </p:nvSpPr>
        <p:spPr>
          <a:xfrm>
            <a:off x="6019800" y="4343400"/>
            <a:ext cx="76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93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BB67-EFE2-4320-C9D7-C2D0CF126AD9}"/>
              </a:ext>
            </a:extLst>
          </p:cNvPr>
          <p:cNvSpPr>
            <a:spLocks noGrp="1"/>
          </p:cNvSpPr>
          <p:nvPr>
            <p:ph type="title"/>
          </p:nvPr>
        </p:nvSpPr>
        <p:spPr/>
        <p:txBody>
          <a:bodyPr/>
          <a:lstStyle/>
          <a:p>
            <a:r>
              <a:rPr lang="en-IN" b="1" dirty="0">
                <a:solidFill>
                  <a:srgbClr val="FF0000"/>
                </a:solidFill>
              </a:rPr>
              <a:t>Specific Genetic Disorders</a:t>
            </a:r>
          </a:p>
        </p:txBody>
      </p:sp>
      <p:pic>
        <p:nvPicPr>
          <p:cNvPr id="11" name="Content Placeholder 10">
            <a:extLst>
              <a:ext uri="{FF2B5EF4-FFF2-40B4-BE49-F238E27FC236}">
                <a16:creationId xmlns:a16="http://schemas.microsoft.com/office/drawing/2014/main" id="{51F65079-6567-C258-2780-55D661C714A5}"/>
              </a:ext>
            </a:extLst>
          </p:cNvPr>
          <p:cNvPicPr>
            <a:picLocks noGrp="1" noChangeAspect="1"/>
          </p:cNvPicPr>
          <p:nvPr>
            <p:ph idx="1"/>
          </p:nvPr>
        </p:nvPicPr>
        <p:blipFill>
          <a:blip r:embed="rId2"/>
          <a:stretch>
            <a:fillRect/>
          </a:stretch>
        </p:blipFill>
        <p:spPr>
          <a:xfrm>
            <a:off x="2913022" y="1600201"/>
            <a:ext cx="6365957" cy="4525963"/>
          </a:xfrm>
        </p:spPr>
      </p:pic>
    </p:spTree>
    <p:extLst>
      <p:ext uri="{BB962C8B-B14F-4D97-AF65-F5344CB8AC3E}">
        <p14:creationId xmlns:p14="http://schemas.microsoft.com/office/powerpoint/2010/main" val="1443958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6FF051-87ED-8602-EF87-3CD1896E0811}"/>
              </a:ext>
            </a:extLst>
          </p:cNvPr>
          <p:cNvPicPr>
            <a:picLocks noGrp="1" noChangeAspect="1"/>
          </p:cNvPicPr>
          <p:nvPr>
            <p:ph idx="1"/>
          </p:nvPr>
        </p:nvPicPr>
        <p:blipFill>
          <a:blip r:embed="rId2"/>
          <a:stretch>
            <a:fillRect/>
          </a:stretch>
        </p:blipFill>
        <p:spPr>
          <a:xfrm>
            <a:off x="2006601" y="1292288"/>
            <a:ext cx="8178799" cy="4273422"/>
          </a:xfrm>
          <a:prstGeom prst="rect">
            <a:avLst/>
          </a:prstGeom>
          <a:ln>
            <a:noFill/>
          </a:ln>
        </p:spPr>
      </p:pic>
    </p:spTree>
    <p:extLst>
      <p:ext uri="{BB962C8B-B14F-4D97-AF65-F5344CB8AC3E}">
        <p14:creationId xmlns:p14="http://schemas.microsoft.com/office/powerpoint/2010/main" val="2269082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DA7D-C7DB-F3C1-2E7C-F235A99C3F96}"/>
              </a:ext>
            </a:extLst>
          </p:cNvPr>
          <p:cNvSpPr>
            <a:spLocks noGrp="1"/>
          </p:cNvSpPr>
          <p:nvPr>
            <p:ph type="title"/>
          </p:nvPr>
        </p:nvSpPr>
        <p:spPr/>
        <p:txBody>
          <a:bodyPr>
            <a:normAutofit/>
          </a:bodyPr>
          <a:lstStyle/>
          <a:p>
            <a:r>
              <a:rPr lang="en-US" sz="2400" dirty="0" err="1">
                <a:solidFill>
                  <a:srgbClr val="FF0000"/>
                </a:solidFill>
                <a:latin typeface="Arial" panose="020B0604020202020204" pitchFamily="34" charset="0"/>
              </a:rPr>
              <a:t>LncRNAs</a:t>
            </a:r>
            <a:r>
              <a:rPr lang="en-US" sz="2400" dirty="0">
                <a:solidFill>
                  <a:srgbClr val="FF0000"/>
                </a:solidFill>
                <a:latin typeface="Arial" panose="020B0604020202020204" pitchFamily="34" charset="0"/>
              </a:rPr>
              <a:t> as possible therapeutic targets for heart failure</a:t>
            </a:r>
            <a:endParaRPr lang="en-US" sz="2400" dirty="0">
              <a:solidFill>
                <a:srgbClr val="FF0000"/>
              </a:solidFill>
            </a:endParaRPr>
          </a:p>
        </p:txBody>
      </p:sp>
      <p:pic>
        <p:nvPicPr>
          <p:cNvPr id="2050" name="Picture 2" descr="Ncrna 10 00003 g001">
            <a:extLst>
              <a:ext uri="{FF2B5EF4-FFF2-40B4-BE49-F238E27FC236}">
                <a16:creationId xmlns:a16="http://schemas.microsoft.com/office/drawing/2014/main" id="{F26FDFD8-5458-C17D-FA7E-6DF14F3559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9400" y="1524000"/>
            <a:ext cx="6739204" cy="437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44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639F-4773-9707-8A33-A68680B555B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214810-7CD1-4994-85D2-2E73481FFD6F}"/>
              </a:ext>
            </a:extLst>
          </p:cNvPr>
          <p:cNvPicPr>
            <a:picLocks noGrp="1" noChangeAspect="1"/>
          </p:cNvPicPr>
          <p:nvPr>
            <p:ph idx="1"/>
          </p:nvPr>
        </p:nvPicPr>
        <p:blipFill>
          <a:blip r:embed="rId2"/>
          <a:stretch>
            <a:fillRect/>
          </a:stretch>
        </p:blipFill>
        <p:spPr>
          <a:xfrm>
            <a:off x="1944778" y="274638"/>
            <a:ext cx="8302445" cy="4648200"/>
          </a:xfrm>
        </p:spPr>
      </p:pic>
      <p:sp>
        <p:nvSpPr>
          <p:cNvPr id="7" name="TextBox 6">
            <a:extLst>
              <a:ext uri="{FF2B5EF4-FFF2-40B4-BE49-F238E27FC236}">
                <a16:creationId xmlns:a16="http://schemas.microsoft.com/office/drawing/2014/main" id="{B731FFCE-68AE-D03E-FF16-6A4CF526B487}"/>
              </a:ext>
            </a:extLst>
          </p:cNvPr>
          <p:cNvSpPr txBox="1"/>
          <p:nvPr/>
        </p:nvSpPr>
        <p:spPr>
          <a:xfrm>
            <a:off x="2438400" y="5029201"/>
            <a:ext cx="7010400" cy="1200329"/>
          </a:xfrm>
          <a:prstGeom prst="rect">
            <a:avLst/>
          </a:prstGeom>
          <a:noFill/>
        </p:spPr>
        <p:txBody>
          <a:bodyPr wrap="square">
            <a:spAutoFit/>
          </a:bodyPr>
          <a:lstStyle/>
          <a:p>
            <a:pPr algn="just"/>
            <a:r>
              <a:rPr lang="en-US" dirty="0">
                <a:solidFill>
                  <a:srgbClr val="222222"/>
                </a:solidFill>
                <a:latin typeface="Helvetica Neue"/>
              </a:rPr>
              <a:t>Jha, S.; </a:t>
            </a:r>
            <a:r>
              <a:rPr lang="en-US" dirty="0" err="1">
                <a:solidFill>
                  <a:srgbClr val="222222"/>
                </a:solidFill>
                <a:latin typeface="Helvetica Neue"/>
              </a:rPr>
              <a:t>Thasma</a:t>
            </a:r>
            <a:r>
              <a:rPr lang="en-US" dirty="0">
                <a:solidFill>
                  <a:srgbClr val="222222"/>
                </a:solidFill>
                <a:latin typeface="Helvetica Neue"/>
              </a:rPr>
              <a:t> </a:t>
            </a:r>
            <a:r>
              <a:rPr lang="en-US" dirty="0" err="1">
                <a:solidFill>
                  <a:srgbClr val="222222"/>
                </a:solidFill>
                <a:latin typeface="Helvetica Neue"/>
              </a:rPr>
              <a:t>Loganathbabu</a:t>
            </a:r>
            <a:r>
              <a:rPr lang="en-US" dirty="0">
                <a:solidFill>
                  <a:srgbClr val="222222"/>
                </a:solidFill>
                <a:latin typeface="Helvetica Neue"/>
              </a:rPr>
              <a:t>, V.K.; Kumaran, K.; </a:t>
            </a:r>
            <a:r>
              <a:rPr lang="en-US" dirty="0" err="1">
                <a:solidFill>
                  <a:srgbClr val="222222"/>
                </a:solidFill>
                <a:latin typeface="Helvetica Neue"/>
              </a:rPr>
              <a:t>Krishnasamy</a:t>
            </a:r>
            <a:r>
              <a:rPr lang="en-US" dirty="0">
                <a:solidFill>
                  <a:srgbClr val="222222"/>
                </a:solidFill>
                <a:latin typeface="Helvetica Neue"/>
              </a:rPr>
              <a:t>, G.; </a:t>
            </a:r>
            <a:r>
              <a:rPr lang="en-US" dirty="0" err="1">
                <a:solidFill>
                  <a:srgbClr val="222222"/>
                </a:solidFill>
                <a:latin typeface="Helvetica Neue"/>
              </a:rPr>
              <a:t>Aruljothi</a:t>
            </a:r>
            <a:r>
              <a:rPr lang="en-US" dirty="0">
                <a:solidFill>
                  <a:srgbClr val="222222"/>
                </a:solidFill>
                <a:latin typeface="Helvetica Neue"/>
              </a:rPr>
              <a:t>, K.N. Long Non-Coding RNAs (</a:t>
            </a:r>
            <a:r>
              <a:rPr lang="en-US" dirty="0" err="1">
                <a:solidFill>
                  <a:srgbClr val="222222"/>
                </a:solidFill>
                <a:latin typeface="Helvetica Neue"/>
              </a:rPr>
              <a:t>lncRNAs</a:t>
            </a:r>
            <a:r>
              <a:rPr lang="en-US" dirty="0">
                <a:solidFill>
                  <a:srgbClr val="222222"/>
                </a:solidFill>
                <a:latin typeface="Helvetica Neue"/>
              </a:rPr>
              <a:t>) in Heart Failure: A Comprehensive Review. </a:t>
            </a:r>
            <a:r>
              <a:rPr lang="en-US" i="1" dirty="0">
                <a:solidFill>
                  <a:srgbClr val="222222"/>
                </a:solidFill>
                <a:latin typeface="Helvetica Neue"/>
              </a:rPr>
              <a:t>Non-Coding RNA</a:t>
            </a:r>
            <a:r>
              <a:rPr lang="en-US" dirty="0">
                <a:solidFill>
                  <a:srgbClr val="222222"/>
                </a:solidFill>
                <a:latin typeface="Helvetica Neue"/>
              </a:rPr>
              <a:t> </a:t>
            </a:r>
            <a:r>
              <a:rPr lang="en-US" b="1" dirty="0">
                <a:solidFill>
                  <a:srgbClr val="222222"/>
                </a:solidFill>
                <a:latin typeface="Helvetica Neue"/>
              </a:rPr>
              <a:t>2024</a:t>
            </a:r>
            <a:r>
              <a:rPr lang="en-US" dirty="0">
                <a:solidFill>
                  <a:srgbClr val="222222"/>
                </a:solidFill>
                <a:latin typeface="Helvetica Neue"/>
              </a:rPr>
              <a:t>, </a:t>
            </a:r>
            <a:r>
              <a:rPr lang="en-US" i="1" dirty="0">
                <a:solidFill>
                  <a:srgbClr val="222222"/>
                </a:solidFill>
                <a:latin typeface="Helvetica Neue"/>
              </a:rPr>
              <a:t>10</a:t>
            </a:r>
            <a:r>
              <a:rPr lang="en-US" dirty="0">
                <a:solidFill>
                  <a:srgbClr val="222222"/>
                </a:solidFill>
                <a:latin typeface="Helvetica Neue"/>
              </a:rPr>
              <a:t>, 3. https://doi.org/10.3390/ncrna10010003</a:t>
            </a:r>
            <a:endParaRPr lang="en-US" dirty="0"/>
          </a:p>
        </p:txBody>
      </p:sp>
    </p:spTree>
    <p:extLst>
      <p:ext uri="{BB962C8B-B14F-4D97-AF65-F5344CB8AC3E}">
        <p14:creationId xmlns:p14="http://schemas.microsoft.com/office/powerpoint/2010/main" val="701578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81D1-274C-041B-2806-7E2B639DD4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C1EF6E-ECC6-FC1A-3934-089265F9DF56}"/>
              </a:ext>
            </a:extLst>
          </p:cNvPr>
          <p:cNvPicPr>
            <a:picLocks noGrp="1" noChangeAspect="1"/>
          </p:cNvPicPr>
          <p:nvPr>
            <p:ph idx="1"/>
          </p:nvPr>
        </p:nvPicPr>
        <p:blipFill>
          <a:blip r:embed="rId2"/>
          <a:stretch>
            <a:fillRect/>
          </a:stretch>
        </p:blipFill>
        <p:spPr>
          <a:xfrm>
            <a:off x="1447801" y="129380"/>
            <a:ext cx="5163185" cy="6453982"/>
          </a:xfrm>
        </p:spPr>
      </p:pic>
      <p:sp>
        <p:nvSpPr>
          <p:cNvPr id="7" name="TextBox 6">
            <a:extLst>
              <a:ext uri="{FF2B5EF4-FFF2-40B4-BE49-F238E27FC236}">
                <a16:creationId xmlns:a16="http://schemas.microsoft.com/office/drawing/2014/main" id="{A962E346-8DDE-777A-7C36-1D4BD856857C}"/>
              </a:ext>
            </a:extLst>
          </p:cNvPr>
          <p:cNvSpPr txBox="1"/>
          <p:nvPr/>
        </p:nvSpPr>
        <p:spPr>
          <a:xfrm>
            <a:off x="6124893" y="1981201"/>
            <a:ext cx="4572000" cy="1169551"/>
          </a:xfrm>
          <a:prstGeom prst="rect">
            <a:avLst/>
          </a:prstGeom>
          <a:noFill/>
        </p:spPr>
        <p:txBody>
          <a:bodyPr wrap="square">
            <a:spAutoFit/>
          </a:bodyPr>
          <a:lstStyle/>
          <a:p>
            <a:pPr algn="just"/>
            <a:r>
              <a:rPr lang="en-US" sz="1400" dirty="0">
                <a:solidFill>
                  <a:srgbClr val="1B1B1B"/>
                </a:solidFill>
                <a:latin typeface="Roboto Mono Web"/>
              </a:rPr>
              <a:t>He X, Ou C, Xiao Y, Han Q, Li H, Zhou S. </a:t>
            </a:r>
            <a:r>
              <a:rPr lang="en-US" sz="1400" dirty="0" err="1">
                <a:solidFill>
                  <a:srgbClr val="1B1B1B"/>
                </a:solidFill>
                <a:latin typeface="Roboto Mono Web"/>
              </a:rPr>
              <a:t>LncRNAs</a:t>
            </a:r>
            <a:r>
              <a:rPr lang="en-US" sz="1400" dirty="0">
                <a:solidFill>
                  <a:srgbClr val="1B1B1B"/>
                </a:solidFill>
                <a:latin typeface="Roboto Mono Web"/>
              </a:rPr>
              <a:t>: key players and novel insights into diabetes mellitus. </a:t>
            </a:r>
            <a:r>
              <a:rPr lang="en-US" sz="1400" dirty="0" err="1">
                <a:solidFill>
                  <a:srgbClr val="1B1B1B"/>
                </a:solidFill>
                <a:latin typeface="Roboto Mono Web"/>
              </a:rPr>
              <a:t>Oncotarget</a:t>
            </a:r>
            <a:r>
              <a:rPr lang="en-US" sz="1400" dirty="0">
                <a:solidFill>
                  <a:srgbClr val="1B1B1B"/>
                </a:solidFill>
                <a:latin typeface="Roboto Mono Web"/>
              </a:rPr>
              <a:t>. 2017 Aug 4;8(41):71325-71341. </a:t>
            </a:r>
            <a:r>
              <a:rPr lang="en-US" sz="1400" dirty="0" err="1">
                <a:solidFill>
                  <a:srgbClr val="1B1B1B"/>
                </a:solidFill>
                <a:latin typeface="Roboto Mono Web"/>
              </a:rPr>
              <a:t>doi</a:t>
            </a:r>
            <a:r>
              <a:rPr lang="en-US" sz="1400" dirty="0">
                <a:solidFill>
                  <a:srgbClr val="1B1B1B"/>
                </a:solidFill>
                <a:latin typeface="Roboto Mono Web"/>
              </a:rPr>
              <a:t>: 10.18632/oncotarget.19921. PMID: 29050364; PMCID: PMC5642639.</a:t>
            </a:r>
            <a:endParaRPr lang="en-US" sz="1400" dirty="0"/>
          </a:p>
        </p:txBody>
      </p:sp>
    </p:spTree>
    <p:extLst>
      <p:ext uri="{BB962C8B-B14F-4D97-AF65-F5344CB8AC3E}">
        <p14:creationId xmlns:p14="http://schemas.microsoft.com/office/powerpoint/2010/main" val="111418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Objective/Motivation</a:t>
            </a:r>
            <a:br>
              <a:rPr lang="en-US" b="1" dirty="0">
                <a:solidFill>
                  <a:srgbClr val="FF0000"/>
                </a:solidFill>
              </a:rPr>
            </a:br>
            <a:r>
              <a:rPr lang="en-US" sz="3600" b="1" dirty="0">
                <a:solidFill>
                  <a:srgbClr val="00B0F0"/>
                </a:solidFill>
              </a:rPr>
              <a:t>Why Computational Methods ?</a:t>
            </a:r>
          </a:p>
        </p:txBody>
      </p:sp>
      <p:sp>
        <p:nvSpPr>
          <p:cNvPr id="3" name="Content Placeholder 2"/>
          <p:cNvSpPr>
            <a:spLocks noGrp="1"/>
          </p:cNvSpPr>
          <p:nvPr>
            <p:ph idx="1"/>
          </p:nvPr>
        </p:nvSpPr>
        <p:spPr/>
        <p:txBody>
          <a:bodyPr/>
          <a:lstStyle/>
          <a:p>
            <a:r>
              <a:rPr lang="en-US" dirty="0"/>
              <a:t>Experimental methods are time consuming because of the enormity of genomic data.</a:t>
            </a:r>
          </a:p>
          <a:p>
            <a:r>
              <a:rPr lang="en-US" dirty="0"/>
              <a:t>Experimental methods are expensive.</a:t>
            </a:r>
          </a:p>
          <a:p>
            <a:r>
              <a:rPr lang="en-US" dirty="0"/>
              <a:t>The results obtained from computational methods can be used by biologists to validate and further enhance the accuracy.</a:t>
            </a:r>
          </a:p>
          <a:p>
            <a:endParaRPr lang="en-US" dirty="0"/>
          </a:p>
        </p:txBody>
      </p:sp>
    </p:spTree>
    <p:extLst>
      <p:ext uri="{BB962C8B-B14F-4D97-AF65-F5344CB8AC3E}">
        <p14:creationId xmlns:p14="http://schemas.microsoft.com/office/powerpoint/2010/main" val="37248774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p:txBody>
          <a:bodyPr/>
          <a:lstStyle/>
          <a:p>
            <a:pPr>
              <a:defRPr/>
            </a:pPr>
            <a:fld id="{1A79A0DF-E5E3-4572-A0FE-E0D11A451CED}" type="slidenum">
              <a:rPr lang="en-US"/>
              <a:pPr>
                <a:defRPr/>
              </a:pPr>
              <a:t>90</a:t>
            </a:fld>
            <a:endParaRPr lang="en-US"/>
          </a:p>
        </p:txBody>
      </p:sp>
      <p:sp>
        <p:nvSpPr>
          <p:cNvPr id="17411" name="Rectangle 2"/>
          <p:cNvSpPr>
            <a:spLocks noGrp="1" noChangeArrowheads="1"/>
          </p:cNvSpPr>
          <p:nvPr>
            <p:ph type="title"/>
          </p:nvPr>
        </p:nvSpPr>
        <p:spPr>
          <a:xfrm>
            <a:off x="1981200" y="274638"/>
            <a:ext cx="7315200" cy="868362"/>
          </a:xfrm>
        </p:spPr>
        <p:txBody>
          <a:bodyPr rtlCol="0">
            <a:normAutofit fontScale="90000"/>
          </a:bodyPr>
          <a:lstStyle/>
          <a:p>
            <a:pPr>
              <a:defRPr/>
            </a:pPr>
            <a:br>
              <a:rPr lang="en-US" sz="3600" b="1" dirty="0"/>
            </a:br>
            <a:r>
              <a:rPr lang="en-US" sz="4900" b="1" dirty="0">
                <a:solidFill>
                  <a:srgbClr val="FF0000"/>
                </a:solidFill>
                <a:effectLst>
                  <a:outerShdw blurRad="38100" dist="38100" dir="2700000" algn="tl">
                    <a:srgbClr val="000000">
                      <a:alpha val="43137"/>
                    </a:srgbClr>
                  </a:outerShdw>
                </a:effectLst>
                <a:cs typeface="Times New Roman" pitchFamily="18" charset="0"/>
              </a:rPr>
              <a:t>Proteins</a:t>
            </a:r>
            <a:br>
              <a:rPr lang="en-US" sz="3600" b="1" i="1" u="sng" dirty="0">
                <a:solidFill>
                  <a:srgbClr val="0000FF"/>
                </a:solidFill>
                <a:latin typeface="Times New Roman" pitchFamily="18" charset="0"/>
                <a:cs typeface="Times New Roman" pitchFamily="18" charset="0"/>
              </a:rPr>
            </a:br>
            <a:endParaRPr lang="en-US" sz="3600" b="1" i="1" u="sng" dirty="0">
              <a:solidFill>
                <a:srgbClr val="0000FF"/>
              </a:solidFill>
              <a:latin typeface="Times New Roman" pitchFamily="18" charset="0"/>
              <a:cs typeface="Times New Roman" pitchFamily="18" charset="0"/>
            </a:endParaRPr>
          </a:p>
        </p:txBody>
      </p:sp>
      <p:sp>
        <p:nvSpPr>
          <p:cNvPr id="20484" name="Rectangle 3"/>
          <p:cNvSpPr>
            <a:spLocks noGrp="1" noChangeArrowheads="1"/>
          </p:cNvSpPr>
          <p:nvPr>
            <p:ph type="body" idx="1"/>
          </p:nvPr>
        </p:nvSpPr>
        <p:spPr>
          <a:xfrm>
            <a:off x="1752600" y="1295401"/>
            <a:ext cx="8763000" cy="4830763"/>
          </a:xfrm>
        </p:spPr>
        <p:txBody>
          <a:bodyPr>
            <a:normAutofit/>
          </a:bodyPr>
          <a:lstStyle/>
          <a:p>
            <a:pPr algn="just">
              <a:lnSpc>
                <a:spcPct val="80000"/>
              </a:lnSpc>
              <a:buNone/>
            </a:pPr>
            <a:r>
              <a:rPr lang="en-US" sz="2400" dirty="0"/>
              <a:t> </a:t>
            </a:r>
          </a:p>
          <a:p>
            <a:pPr algn="just">
              <a:lnSpc>
                <a:spcPct val="80000"/>
              </a:lnSpc>
            </a:pPr>
            <a:r>
              <a:rPr lang="en-US" sz="2400" b="1" dirty="0">
                <a:solidFill>
                  <a:srgbClr val="0070C0"/>
                </a:solidFill>
                <a:cs typeface="Times New Roman" pitchFamily="18" charset="0"/>
              </a:rPr>
              <a:t>Proteins are the building blocks of cells. Most of the dry</a:t>
            </a:r>
          </a:p>
          <a:p>
            <a:pPr algn="just">
              <a:lnSpc>
                <a:spcPct val="80000"/>
              </a:lnSpc>
              <a:buNone/>
            </a:pPr>
            <a:r>
              <a:rPr lang="en-US" sz="2400" b="1" dirty="0">
                <a:solidFill>
                  <a:srgbClr val="0070C0"/>
                </a:solidFill>
                <a:cs typeface="Times New Roman" pitchFamily="18" charset="0"/>
              </a:rPr>
              <a:t>      mass of a cell is composed of proteins.</a:t>
            </a:r>
          </a:p>
          <a:p>
            <a:r>
              <a:rPr lang="en-US" sz="2400" b="1" dirty="0">
                <a:solidFill>
                  <a:srgbClr val="0070C0"/>
                </a:solidFill>
                <a:cs typeface="Times New Roman" pitchFamily="18" charset="0"/>
              </a:rPr>
              <a:t>Proteins are very long chains of </a:t>
            </a:r>
            <a:r>
              <a:rPr lang="en-US" sz="2400" b="1" dirty="0">
                <a:solidFill>
                  <a:schemeClr val="accent6">
                    <a:lumMod val="50000"/>
                  </a:schemeClr>
                </a:solidFill>
                <a:cs typeface="Times New Roman" pitchFamily="18" charset="0"/>
              </a:rPr>
              <a:t>20</a:t>
            </a:r>
            <a:r>
              <a:rPr lang="en-US" sz="2400" b="1" dirty="0">
                <a:solidFill>
                  <a:srgbClr val="0070C0"/>
                </a:solidFill>
                <a:cs typeface="Times New Roman" pitchFamily="18" charset="0"/>
              </a:rPr>
              <a:t> possible amino acids</a:t>
            </a:r>
          </a:p>
          <a:p>
            <a:pPr>
              <a:buNone/>
            </a:pPr>
            <a:r>
              <a:rPr lang="en-US" sz="2400" b="1" dirty="0">
                <a:solidFill>
                  <a:srgbClr val="0070C0"/>
                </a:solidFill>
                <a:cs typeface="Times New Roman" pitchFamily="18" charset="0"/>
              </a:rPr>
              <a:t>		ACDEFGHIKLMNPQRSTVWY</a:t>
            </a:r>
          </a:p>
          <a:p>
            <a:pPr>
              <a:buNone/>
            </a:pPr>
            <a:r>
              <a:rPr lang="en-US" sz="2400" b="1" dirty="0">
                <a:solidFill>
                  <a:srgbClr val="0070C0"/>
                </a:solidFill>
                <a:cs typeface="Times New Roman" pitchFamily="18" charset="0"/>
              </a:rPr>
              <a:t>    		</a:t>
            </a:r>
            <a:r>
              <a:rPr lang="en-US" sz="2400" b="1" dirty="0">
                <a:solidFill>
                  <a:srgbClr val="FF0000"/>
                </a:solidFill>
                <a:cs typeface="Times New Roman" pitchFamily="18" charset="0"/>
              </a:rPr>
              <a:t>(B,J,O,U,X,Z missing)</a:t>
            </a:r>
            <a:endParaRPr lang="en-US" sz="2400" b="1" dirty="0">
              <a:solidFill>
                <a:srgbClr val="0070C0"/>
              </a:solidFill>
              <a:cs typeface="Times New Roman" pitchFamily="18" charset="0"/>
            </a:endParaRPr>
          </a:p>
          <a:p>
            <a:pPr algn="just"/>
            <a:r>
              <a:rPr lang="en-US" sz="2400" b="1" dirty="0">
                <a:solidFill>
                  <a:srgbClr val="0070C0"/>
                </a:solidFill>
                <a:cs typeface="Times New Roman" pitchFamily="18" charset="0"/>
              </a:rPr>
              <a:t>There are 20 different amino acids that form proteins. Out of these, we need to take 9 amino acids through 	our diet as we cannot synthesize them. These are 	called 	</a:t>
            </a:r>
            <a:r>
              <a:rPr lang="en-US" sz="2400" b="1" dirty="0">
                <a:solidFill>
                  <a:srgbClr val="FF0000"/>
                </a:solidFill>
                <a:cs typeface="Times New Roman" pitchFamily="18" charset="0"/>
              </a:rPr>
              <a:t>essential </a:t>
            </a:r>
            <a:r>
              <a:rPr lang="en-US" sz="2400" b="1" dirty="0">
                <a:solidFill>
                  <a:srgbClr val="0070C0"/>
                </a:solidFill>
                <a:cs typeface="Times New Roman" pitchFamily="18" charset="0"/>
              </a:rPr>
              <a:t>amino acids</a:t>
            </a:r>
          </a:p>
          <a:p>
            <a:pPr algn="just">
              <a:lnSpc>
                <a:spcPct val="80000"/>
              </a:lnSpc>
              <a:buNone/>
            </a:pPr>
            <a:r>
              <a:rPr lang="en-US" sz="2400" b="1" dirty="0">
                <a:solidFill>
                  <a:srgbClr val="0070C0"/>
                </a:solidFill>
                <a:cs typeface="Times New Roman" pitchFamily="18" charset="0"/>
              </a:rPr>
              <a:t>	       </a:t>
            </a:r>
          </a:p>
          <a:p>
            <a:pPr algn="just">
              <a:lnSpc>
                <a:spcPct val="80000"/>
              </a:lnSpc>
              <a:buNone/>
            </a:pPr>
            <a:endParaRPr lang="en-US" sz="2400" b="1" dirty="0">
              <a:solidFill>
                <a:srgbClr val="0070C0"/>
              </a:solidFill>
              <a:cs typeface="Times New Roman" pitchFamily="18" charset="0"/>
            </a:endParaRPr>
          </a:p>
        </p:txBody>
      </p:sp>
      <p:sp>
        <p:nvSpPr>
          <p:cNvPr id="5" name="Footer Placeholder 4"/>
          <p:cNvSpPr>
            <a:spLocks noGrp="1"/>
          </p:cNvSpPr>
          <p:nvPr>
            <p:ph type="ftr" sz="quarter" idx="11"/>
          </p:nvPr>
        </p:nvSpPr>
        <p:spPr>
          <a:xfrm>
            <a:off x="7391400" y="6356351"/>
            <a:ext cx="2362200" cy="365125"/>
          </a:xfrm>
        </p:spPr>
        <p:txBody>
          <a:bodyPr/>
          <a:lstStyle/>
          <a:p>
            <a:pPr>
              <a:defRPr/>
            </a:pPr>
            <a:r>
              <a:rPr lang="en-US" dirty="0"/>
              <a:t>Dr. </a:t>
            </a:r>
            <a:r>
              <a:rPr lang="en-US" dirty="0" err="1"/>
              <a:t>S.N.Sharma</a:t>
            </a:r>
            <a:r>
              <a:rPr lang="en-US" dirty="0"/>
              <a:t>, S.A.T.I., </a:t>
            </a:r>
            <a:r>
              <a:rPr lang="en-US" dirty="0" err="1"/>
              <a:t>Vidisha</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p:txBody>
          <a:bodyPr/>
          <a:lstStyle/>
          <a:p>
            <a:pPr>
              <a:defRPr/>
            </a:pPr>
            <a:fld id="{21B75D1D-41B3-4797-A4B3-279ECDBDA5F0}" type="slidenum">
              <a:rPr lang="en-US"/>
              <a:pPr>
                <a:defRPr/>
              </a:pPr>
              <a:t>91</a:t>
            </a:fld>
            <a:endParaRPr lang="en-US"/>
          </a:p>
        </p:txBody>
      </p:sp>
      <p:sp>
        <p:nvSpPr>
          <p:cNvPr id="21507" name="Rectangle 3"/>
          <p:cNvSpPr>
            <a:spLocks noGrp="1" noChangeArrowheads="1"/>
          </p:cNvSpPr>
          <p:nvPr>
            <p:ph type="body" idx="1"/>
          </p:nvPr>
        </p:nvSpPr>
        <p:spPr>
          <a:xfrm>
            <a:off x="1981200" y="533401"/>
            <a:ext cx="8229600" cy="5592763"/>
          </a:xfrm>
        </p:spPr>
        <p:txBody>
          <a:bodyPr/>
          <a:lstStyle/>
          <a:p>
            <a:pPr marL="0" indent="0">
              <a:buNone/>
            </a:pPr>
            <a:endParaRPr lang="en-US" sz="2400" b="1" dirty="0">
              <a:solidFill>
                <a:srgbClr val="0070C0"/>
              </a:solidFill>
              <a:cs typeface="Times New Roman" pitchFamily="18" charset="0"/>
            </a:endParaRPr>
          </a:p>
        </p:txBody>
      </p:sp>
      <p:sp>
        <p:nvSpPr>
          <p:cNvPr id="4" name="Footer Placeholder 3"/>
          <p:cNvSpPr>
            <a:spLocks noGrp="1"/>
          </p:cNvSpPr>
          <p:nvPr>
            <p:ph type="ftr" sz="quarter" idx="11"/>
          </p:nvPr>
        </p:nvSpPr>
        <p:spPr>
          <a:xfrm>
            <a:off x="7391400" y="6356351"/>
            <a:ext cx="2438400" cy="365125"/>
          </a:xfrm>
        </p:spPr>
        <p:txBody>
          <a:bodyPr/>
          <a:lstStyle/>
          <a:p>
            <a:pPr>
              <a:defRPr/>
            </a:pPr>
            <a:r>
              <a:rPr lang="en-US" dirty="0" err="1"/>
              <a:t>Dr.S.N.Sharma</a:t>
            </a:r>
            <a:r>
              <a:rPr lang="en-US" dirty="0"/>
              <a:t>, S.A.T.I., </a:t>
            </a:r>
            <a:r>
              <a:rPr lang="en-US" dirty="0" err="1"/>
              <a:t>Vidisha</a:t>
            </a:r>
            <a:endParaRPr lang="en-US" dirty="0"/>
          </a:p>
        </p:txBody>
      </p:sp>
      <p:sp>
        <p:nvSpPr>
          <p:cNvPr id="5" name="Rectangle 4"/>
          <p:cNvSpPr/>
          <p:nvPr/>
        </p:nvSpPr>
        <p:spPr>
          <a:xfrm>
            <a:off x="1828800" y="1143000"/>
            <a:ext cx="8305800" cy="4685322"/>
          </a:xfrm>
          <a:prstGeom prst="rect">
            <a:avLst/>
          </a:prstGeom>
        </p:spPr>
        <p:txBody>
          <a:bodyPr wrap="square">
            <a:spAutoFit/>
          </a:bodyPr>
          <a:lstStyle/>
          <a:p>
            <a:pPr algn="just">
              <a:lnSpc>
                <a:spcPct val="80000"/>
              </a:lnSpc>
              <a:buNone/>
            </a:pPr>
            <a:endParaRPr lang="en-US" b="1" dirty="0">
              <a:solidFill>
                <a:srgbClr val="0070C0"/>
              </a:solidFill>
              <a:cs typeface="Times New Roman" pitchFamily="18" charset="0"/>
            </a:endParaRPr>
          </a:p>
          <a:p>
            <a:pPr algn="just">
              <a:lnSpc>
                <a:spcPct val="80000"/>
              </a:lnSpc>
            </a:pPr>
            <a:endParaRPr lang="en-US" b="1" dirty="0">
              <a:solidFill>
                <a:srgbClr val="0070C0"/>
              </a:solidFill>
              <a:cs typeface="Times New Roman" pitchFamily="18" charset="0"/>
            </a:endParaRPr>
          </a:p>
          <a:p>
            <a:pPr algn="ctr">
              <a:lnSpc>
                <a:spcPct val="80000"/>
              </a:lnSpc>
            </a:pPr>
            <a:r>
              <a:rPr lang="en-US" sz="2800" b="1" u="sng" dirty="0">
                <a:solidFill>
                  <a:srgbClr val="FF0000"/>
                </a:solidFill>
                <a:cs typeface="Times New Roman" pitchFamily="18" charset="0"/>
              </a:rPr>
              <a:t>Protein Functions</a:t>
            </a:r>
          </a:p>
          <a:p>
            <a:pPr algn="just">
              <a:lnSpc>
                <a:spcPct val="80000"/>
              </a:lnSpc>
            </a:pPr>
            <a:endParaRPr lang="en-US" sz="2800" b="1" dirty="0">
              <a:solidFill>
                <a:srgbClr val="0070C0"/>
              </a:solidFill>
              <a:cs typeface="Times New Roman" pitchFamily="18" charset="0"/>
            </a:endParaRPr>
          </a:p>
          <a:p>
            <a:pPr algn="just">
              <a:lnSpc>
                <a:spcPct val="80000"/>
              </a:lnSpc>
              <a:buNone/>
            </a:pPr>
            <a:r>
              <a:rPr lang="en-US" sz="2800" b="1" dirty="0">
                <a:solidFill>
                  <a:srgbClr val="0070C0"/>
                </a:solidFill>
                <a:cs typeface="Times New Roman" pitchFamily="18" charset="0"/>
              </a:rPr>
              <a:t> 	    (a) form the structural components </a:t>
            </a:r>
          </a:p>
          <a:p>
            <a:pPr algn="just">
              <a:lnSpc>
                <a:spcPct val="80000"/>
              </a:lnSpc>
              <a:buNone/>
            </a:pPr>
            <a:r>
              <a:rPr lang="en-US" sz="2800" b="1" dirty="0">
                <a:solidFill>
                  <a:srgbClr val="0070C0"/>
                </a:solidFill>
                <a:cs typeface="Times New Roman" pitchFamily="18" charset="0"/>
              </a:rPr>
              <a:t>		</a:t>
            </a:r>
            <a:r>
              <a:rPr lang="en-US" sz="2800" b="1" dirty="0">
                <a:solidFill>
                  <a:srgbClr val="FF0000"/>
                </a:solidFill>
                <a:cs typeface="Times New Roman" pitchFamily="18" charset="0"/>
              </a:rPr>
              <a:t>(e.g., skin proteins)</a:t>
            </a:r>
          </a:p>
          <a:p>
            <a:pPr algn="just">
              <a:lnSpc>
                <a:spcPct val="80000"/>
              </a:lnSpc>
              <a:buNone/>
            </a:pPr>
            <a:r>
              <a:rPr lang="en-US" sz="2800" b="1" dirty="0">
                <a:solidFill>
                  <a:srgbClr val="0070C0"/>
                </a:solidFill>
                <a:cs typeface="Times New Roman" pitchFamily="18" charset="0"/>
              </a:rPr>
              <a:t>	    (b) catalyze chemical reactions </a:t>
            </a:r>
            <a:r>
              <a:rPr lang="en-US" sz="2800" b="1" dirty="0">
                <a:solidFill>
                  <a:srgbClr val="FF0000"/>
                </a:solidFill>
                <a:cs typeface="Times New Roman" pitchFamily="18" charset="0"/>
              </a:rPr>
              <a:t>(e.g., enzymes)</a:t>
            </a:r>
          </a:p>
          <a:p>
            <a:pPr algn="just">
              <a:lnSpc>
                <a:spcPct val="80000"/>
              </a:lnSpc>
              <a:buNone/>
            </a:pPr>
            <a:r>
              <a:rPr lang="en-US" sz="2800" b="1" dirty="0">
                <a:solidFill>
                  <a:srgbClr val="0070C0"/>
                </a:solidFill>
                <a:cs typeface="Times New Roman" pitchFamily="18" charset="0"/>
              </a:rPr>
              <a:t>	    (c) transport and store materials </a:t>
            </a:r>
          </a:p>
          <a:p>
            <a:pPr algn="just">
              <a:lnSpc>
                <a:spcPct val="80000"/>
              </a:lnSpc>
              <a:buNone/>
            </a:pPr>
            <a:r>
              <a:rPr lang="en-US" sz="2800" b="1" dirty="0">
                <a:solidFill>
                  <a:srgbClr val="0070C0"/>
                </a:solidFill>
                <a:cs typeface="Times New Roman" pitchFamily="18" charset="0"/>
              </a:rPr>
              <a:t>		</a:t>
            </a:r>
            <a:r>
              <a:rPr lang="en-US" sz="2800" b="1" dirty="0">
                <a:solidFill>
                  <a:srgbClr val="FF0000"/>
                </a:solidFill>
                <a:cs typeface="Times New Roman" pitchFamily="18" charset="0"/>
              </a:rPr>
              <a:t>(e.g., hemoglobin)</a:t>
            </a:r>
          </a:p>
          <a:p>
            <a:pPr algn="just">
              <a:lnSpc>
                <a:spcPct val="80000"/>
              </a:lnSpc>
              <a:buNone/>
            </a:pPr>
            <a:r>
              <a:rPr lang="en-US" sz="2800" b="1" dirty="0">
                <a:solidFill>
                  <a:srgbClr val="0070C0"/>
                </a:solidFill>
                <a:cs typeface="Times New Roman" pitchFamily="18" charset="0"/>
              </a:rPr>
              <a:t>	    (d) regulate cell processes </a:t>
            </a:r>
            <a:r>
              <a:rPr lang="en-US" sz="2800" b="1" dirty="0">
                <a:solidFill>
                  <a:srgbClr val="FF0000"/>
                </a:solidFill>
                <a:cs typeface="Times New Roman" pitchFamily="18" charset="0"/>
              </a:rPr>
              <a:t>(e.g., hormones)</a:t>
            </a:r>
          </a:p>
          <a:p>
            <a:pPr algn="just">
              <a:lnSpc>
                <a:spcPct val="80000"/>
              </a:lnSpc>
              <a:buNone/>
            </a:pPr>
            <a:r>
              <a:rPr lang="en-US" sz="2800" b="1" dirty="0">
                <a:solidFill>
                  <a:srgbClr val="0070C0"/>
                </a:solidFill>
                <a:cs typeface="Times New Roman" pitchFamily="18" charset="0"/>
              </a:rPr>
              <a:t>	    (e) protect the organism from foreign invasion 		</a:t>
            </a:r>
            <a:r>
              <a:rPr lang="en-US" sz="2800" b="1" dirty="0">
                <a:solidFill>
                  <a:srgbClr val="FF0000"/>
                </a:solidFill>
                <a:cs typeface="Times New Roman" pitchFamily="18" charset="0"/>
              </a:rPr>
              <a:t>(e.g., antibodies)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306E-FF02-FBD3-D015-74A890284751}"/>
              </a:ext>
            </a:extLst>
          </p:cNvPr>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cs typeface="Times New Roman" pitchFamily="18" charset="0"/>
              </a:rPr>
              <a:t>Proteins</a:t>
            </a:r>
            <a:endParaRPr lang="en-IN" dirty="0"/>
          </a:p>
        </p:txBody>
      </p:sp>
      <p:sp>
        <p:nvSpPr>
          <p:cNvPr id="3" name="Content Placeholder 2">
            <a:extLst>
              <a:ext uri="{FF2B5EF4-FFF2-40B4-BE49-F238E27FC236}">
                <a16:creationId xmlns:a16="http://schemas.microsoft.com/office/drawing/2014/main" id="{2DCE1957-18A7-8534-A0D9-BD89F1394FED}"/>
              </a:ext>
            </a:extLst>
          </p:cNvPr>
          <p:cNvSpPr>
            <a:spLocks noGrp="1"/>
          </p:cNvSpPr>
          <p:nvPr>
            <p:ph idx="1"/>
          </p:nvPr>
        </p:nvSpPr>
        <p:spPr/>
        <p:txBody>
          <a:bodyPr>
            <a:normAutofit/>
          </a:bodyPr>
          <a:lstStyle/>
          <a:p>
            <a:pPr algn="just"/>
            <a:r>
              <a:rPr lang="en-US" sz="2400" dirty="0"/>
              <a:t>Proteins are macromolecules, made by stringing together a chain of amino acids. A typical protein contains 200–300 amino acids, but some are much smaller (30–40 amino acids) and some are much larger (the largest ones reaching tens of thousands of amino acids).</a:t>
            </a:r>
          </a:p>
          <a:p>
            <a:pPr algn="just"/>
            <a:r>
              <a:rPr lang="en-US" sz="2400" dirty="0"/>
              <a:t>Proteins can thus be read as one-dimensional objects, but do not have a linear form in the cell: the amino acids chain rapidly folds itself into the three-dimensional shape that ultimately determines its function.</a:t>
            </a:r>
          </a:p>
          <a:p>
            <a:pPr algn="just"/>
            <a:r>
              <a:rPr lang="en-US" sz="2400" dirty="0"/>
              <a:t>Even small errors in the amino acid sequence can result in altered protein shape and performance, while major disruptions to their structure are likely to completely abolish function.</a:t>
            </a:r>
            <a:endParaRPr lang="en-IN" sz="2400" dirty="0"/>
          </a:p>
        </p:txBody>
      </p:sp>
    </p:spTree>
    <p:extLst>
      <p:ext uri="{BB962C8B-B14F-4D97-AF65-F5344CB8AC3E}">
        <p14:creationId xmlns:p14="http://schemas.microsoft.com/office/powerpoint/2010/main" val="725114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100F-059F-B1CC-6163-9D7159356BD6}"/>
              </a:ext>
            </a:extLst>
          </p:cNvPr>
          <p:cNvSpPr>
            <a:spLocks noGrp="1"/>
          </p:cNvSpPr>
          <p:nvPr>
            <p:ph type="title"/>
          </p:nvPr>
        </p:nvSpPr>
        <p:spPr/>
        <p:txBody>
          <a:bodyPr/>
          <a:lstStyle/>
          <a:p>
            <a:r>
              <a:rPr lang="en-US" b="1" dirty="0">
                <a:solidFill>
                  <a:srgbClr val="FF0000"/>
                </a:solidFill>
              </a:rPr>
              <a:t>Primary Structure</a:t>
            </a:r>
          </a:p>
        </p:txBody>
      </p:sp>
      <p:sp>
        <p:nvSpPr>
          <p:cNvPr id="3" name="Content Placeholder 2">
            <a:extLst>
              <a:ext uri="{FF2B5EF4-FFF2-40B4-BE49-F238E27FC236}">
                <a16:creationId xmlns:a16="http://schemas.microsoft.com/office/drawing/2014/main" id="{C4EBB9E6-E0CA-A266-99C4-8E5B8B46D442}"/>
              </a:ext>
            </a:extLst>
          </p:cNvPr>
          <p:cNvSpPr>
            <a:spLocks noGrp="1"/>
          </p:cNvSpPr>
          <p:nvPr>
            <p:ph idx="1"/>
          </p:nvPr>
        </p:nvSpPr>
        <p:spPr/>
        <p:txBody>
          <a:bodyPr>
            <a:normAutofit/>
          </a:bodyPr>
          <a:lstStyle/>
          <a:p>
            <a:pPr algn="just" fontAlgn="base"/>
            <a:r>
              <a:rPr lang="en-US" sz="3100" dirty="0">
                <a:solidFill>
                  <a:srgbClr val="21242C"/>
                </a:solidFill>
                <a:latin typeface="Lato" panose="020B0604020202020204" pitchFamily="34" charset="0"/>
              </a:rPr>
              <a:t>The simplest level of protein structure, </a:t>
            </a:r>
            <a:r>
              <a:rPr lang="en-US" sz="3100" b="1" dirty="0">
                <a:solidFill>
                  <a:srgbClr val="21242C"/>
                </a:solidFill>
                <a:latin typeface="Lato" panose="020B0604020202020204" pitchFamily="34" charset="0"/>
              </a:rPr>
              <a:t>primary structure</a:t>
            </a:r>
            <a:r>
              <a:rPr lang="en-US" sz="3100" dirty="0">
                <a:solidFill>
                  <a:srgbClr val="21242C"/>
                </a:solidFill>
                <a:latin typeface="Lato" panose="020B0604020202020204" pitchFamily="34" charset="0"/>
              </a:rPr>
              <a:t>, is simply the sequence of amino acids in a polypeptide chain. For example, the hormone insulin has two polypeptide chains, A and B, shown in diagram below. (The insulin molecule shown here is cow insulin, although its structure is similar to that of human insulin.)</a:t>
            </a:r>
          </a:p>
          <a:p>
            <a:pPr algn="just" fontAlgn="base"/>
            <a:r>
              <a:rPr lang="en-US" sz="3100" dirty="0">
                <a:solidFill>
                  <a:srgbClr val="21242C"/>
                </a:solidFill>
                <a:latin typeface="Lato" panose="020B0604020202020204" pitchFamily="34" charset="0"/>
              </a:rPr>
              <a:t> Each chain has its own set of amino acids, assembled in a particular order. </a:t>
            </a:r>
            <a:r>
              <a:rPr lang="en-US" sz="3100" dirty="0">
                <a:solidFill>
                  <a:srgbClr val="21242C"/>
                </a:solidFill>
                <a:latin typeface="inherit"/>
              </a:rPr>
              <a:t>The insulin chains are linked together by sulfur-containing bonds between cysteines. </a:t>
            </a:r>
          </a:p>
          <a:p>
            <a:endParaRPr lang="en-US" dirty="0"/>
          </a:p>
        </p:txBody>
      </p:sp>
    </p:spTree>
    <p:extLst>
      <p:ext uri="{BB962C8B-B14F-4D97-AF65-F5344CB8AC3E}">
        <p14:creationId xmlns:p14="http://schemas.microsoft.com/office/powerpoint/2010/main" val="23540907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2520-9C0E-6E31-FFEA-8C6B82C4E9CC}"/>
              </a:ext>
            </a:extLst>
          </p:cNvPr>
          <p:cNvSpPr>
            <a:spLocks noGrp="1"/>
          </p:cNvSpPr>
          <p:nvPr>
            <p:ph type="title"/>
          </p:nvPr>
        </p:nvSpPr>
        <p:spPr/>
        <p:txBody>
          <a:bodyPr/>
          <a:lstStyle/>
          <a:p>
            <a:r>
              <a:rPr lang="en-US" b="1" dirty="0">
                <a:solidFill>
                  <a:srgbClr val="FF0000"/>
                </a:solidFill>
              </a:rPr>
              <a:t>Hormone Insulin Protein (Cow)</a:t>
            </a:r>
          </a:p>
        </p:txBody>
      </p:sp>
      <p:pic>
        <p:nvPicPr>
          <p:cNvPr id="3074" name="Picture 2">
            <a:extLst>
              <a:ext uri="{FF2B5EF4-FFF2-40B4-BE49-F238E27FC236}">
                <a16:creationId xmlns:a16="http://schemas.microsoft.com/office/drawing/2014/main" id="{E806AB5A-65F9-B7AF-F26B-42A427149B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295401"/>
            <a:ext cx="8229600" cy="40227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B6D456-8D7A-0931-8C8C-609E743A0518}"/>
              </a:ext>
            </a:extLst>
          </p:cNvPr>
          <p:cNvSpPr txBox="1"/>
          <p:nvPr/>
        </p:nvSpPr>
        <p:spPr>
          <a:xfrm>
            <a:off x="1659465" y="5562600"/>
            <a:ext cx="8873070" cy="923330"/>
          </a:xfrm>
          <a:prstGeom prst="rect">
            <a:avLst/>
          </a:prstGeom>
          <a:noFill/>
        </p:spPr>
        <p:txBody>
          <a:bodyPr wrap="none" rtlCol="0">
            <a:spAutoFit/>
          </a:bodyPr>
          <a:lstStyle/>
          <a:p>
            <a:pPr algn="just"/>
            <a:r>
              <a:rPr lang="en-US" dirty="0">
                <a:solidFill>
                  <a:srgbClr val="474747"/>
                </a:solidFill>
                <a:highlight>
                  <a:srgbClr val="FFFFFF"/>
                </a:highlight>
                <a:latin typeface="Google Sans"/>
              </a:rPr>
              <a:t>To help maintain their structures, the polypeptide chains in such proteins are often stabilized</a:t>
            </a:r>
          </a:p>
          <a:p>
            <a:pPr algn="just"/>
            <a:r>
              <a:rPr lang="en-US" dirty="0">
                <a:solidFill>
                  <a:srgbClr val="474747"/>
                </a:solidFill>
                <a:highlight>
                  <a:srgbClr val="FFFFFF"/>
                </a:highlight>
                <a:latin typeface="Google Sans"/>
              </a:rPr>
              <a:t> by </a:t>
            </a:r>
            <a:r>
              <a:rPr lang="en-US" dirty="0">
                <a:solidFill>
                  <a:srgbClr val="040C28"/>
                </a:solidFill>
                <a:highlight>
                  <a:srgbClr val="D3E3FD"/>
                </a:highlight>
                <a:latin typeface="Google Sans"/>
              </a:rPr>
              <a:t>covalent cross-linkages</a:t>
            </a:r>
            <a:r>
              <a:rPr lang="en-US" dirty="0">
                <a:solidFill>
                  <a:srgbClr val="474747"/>
                </a:solidFill>
                <a:highlight>
                  <a:srgbClr val="FFFFFF"/>
                </a:highlight>
                <a:latin typeface="Google Sans"/>
              </a:rPr>
              <a:t>. These linkages can either tie two amino acids in the same</a:t>
            </a:r>
          </a:p>
          <a:p>
            <a:pPr algn="just"/>
            <a:r>
              <a:rPr lang="en-US" dirty="0">
                <a:solidFill>
                  <a:srgbClr val="474747"/>
                </a:solidFill>
                <a:highlight>
                  <a:srgbClr val="FFFFFF"/>
                </a:highlight>
                <a:latin typeface="Google Sans"/>
              </a:rPr>
              <a:t> protein together, or connect different polypeptide chains in a </a:t>
            </a:r>
            <a:r>
              <a:rPr lang="en-US" dirty="0" err="1">
                <a:solidFill>
                  <a:srgbClr val="474747"/>
                </a:solidFill>
                <a:highlight>
                  <a:srgbClr val="FFFFFF"/>
                </a:highlight>
                <a:latin typeface="Google Sans"/>
              </a:rPr>
              <a:t>multisubunit</a:t>
            </a:r>
            <a:r>
              <a:rPr lang="en-US" dirty="0">
                <a:solidFill>
                  <a:srgbClr val="474747"/>
                </a:solidFill>
                <a:highlight>
                  <a:srgbClr val="FFFFFF"/>
                </a:highlight>
                <a:latin typeface="Google Sans"/>
              </a:rPr>
              <a:t> protein.</a:t>
            </a:r>
            <a:endParaRPr lang="en-US" dirty="0"/>
          </a:p>
        </p:txBody>
      </p:sp>
    </p:spTree>
    <p:extLst>
      <p:ext uri="{BB962C8B-B14F-4D97-AF65-F5344CB8AC3E}">
        <p14:creationId xmlns:p14="http://schemas.microsoft.com/office/powerpoint/2010/main" val="4093842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A7D1-761A-D34E-D82E-3051E7645B38}"/>
              </a:ext>
            </a:extLst>
          </p:cNvPr>
          <p:cNvSpPr>
            <a:spLocks noGrp="1"/>
          </p:cNvSpPr>
          <p:nvPr>
            <p:ph type="title"/>
          </p:nvPr>
        </p:nvSpPr>
        <p:spPr>
          <a:xfrm>
            <a:off x="1503028" y="0"/>
            <a:ext cx="8229600" cy="1143000"/>
          </a:xfrm>
        </p:spPr>
        <p:txBody>
          <a:bodyPr/>
          <a:lstStyle/>
          <a:p>
            <a:r>
              <a:rPr lang="en-US" dirty="0">
                <a:solidFill>
                  <a:srgbClr val="FF0000"/>
                </a:solidFill>
              </a:rPr>
              <a:t>Protein</a:t>
            </a:r>
            <a:r>
              <a:rPr lang="en-US" dirty="0"/>
              <a:t> </a:t>
            </a:r>
            <a:r>
              <a:rPr lang="en-US" dirty="0">
                <a:solidFill>
                  <a:srgbClr val="FF0000"/>
                </a:solidFill>
              </a:rPr>
              <a:t>Structure</a:t>
            </a:r>
            <a:endParaRPr lang="en-IN" dirty="0">
              <a:solidFill>
                <a:srgbClr val="FF0000"/>
              </a:solidFill>
            </a:endParaRPr>
          </a:p>
        </p:txBody>
      </p:sp>
      <p:pic>
        <p:nvPicPr>
          <p:cNvPr id="4" name="Content Placeholder 3">
            <a:extLst>
              <a:ext uri="{FF2B5EF4-FFF2-40B4-BE49-F238E27FC236}">
                <a16:creationId xmlns:a16="http://schemas.microsoft.com/office/drawing/2014/main" id="{5EFC8666-A20D-4175-2E34-4CC381DFF0B6}"/>
              </a:ext>
            </a:extLst>
          </p:cNvPr>
          <p:cNvPicPr>
            <a:picLocks noGrp="1" noChangeAspect="1" noChangeArrowheads="1"/>
          </p:cNvPicPr>
          <p:nvPr>
            <p:ph idx="1"/>
          </p:nvPr>
        </p:nvPicPr>
        <p:blipFill>
          <a:blip r:embed="rId2" cstate="print"/>
          <a:srcRect/>
          <a:stretch>
            <a:fillRect/>
          </a:stretch>
        </p:blipFill>
        <p:spPr bwMode="auto">
          <a:xfrm>
            <a:off x="5029200" y="3657601"/>
            <a:ext cx="4606006" cy="2359413"/>
          </a:xfrm>
          <a:prstGeom prst="rect">
            <a:avLst/>
          </a:prstGeom>
          <a:noFill/>
          <a:ln w="9525">
            <a:noFill/>
            <a:miter lim="800000"/>
            <a:headEnd/>
            <a:tailEnd/>
          </a:ln>
        </p:spPr>
      </p:pic>
      <p:sp>
        <p:nvSpPr>
          <p:cNvPr id="5" name="TextBox 4">
            <a:extLst>
              <a:ext uri="{FF2B5EF4-FFF2-40B4-BE49-F238E27FC236}">
                <a16:creationId xmlns:a16="http://schemas.microsoft.com/office/drawing/2014/main" id="{E297C20B-5F14-C8B1-8F57-82F2B997FDD7}"/>
              </a:ext>
            </a:extLst>
          </p:cNvPr>
          <p:cNvSpPr txBox="1"/>
          <p:nvPr/>
        </p:nvSpPr>
        <p:spPr>
          <a:xfrm>
            <a:off x="1981201" y="1219201"/>
            <a:ext cx="5638799"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amino acid sequence makes up the </a:t>
            </a:r>
            <a:r>
              <a:rPr lang="en-US" b="1" i="1" dirty="0"/>
              <a:t>primary structure</a:t>
            </a:r>
            <a:r>
              <a:rPr lang="en-US" dirty="0"/>
              <a:t> of the protein, however, the chemical/biological properties of the protein are very much dependent on the three-dimensional or tertiary structure.</a:t>
            </a:r>
          </a:p>
          <a:p>
            <a:pPr marL="285750" indent="-285750" algn="just">
              <a:buFont typeface="Arial" panose="020B0604020202020204" pitchFamily="34" charset="0"/>
              <a:buChar char="•"/>
            </a:pPr>
            <a:r>
              <a:rPr lang="en-US" dirty="0"/>
              <a:t>The overall three-dimensional shape of an entire protein molecule is the </a:t>
            </a:r>
            <a:r>
              <a:rPr lang="en-US" b="1" i="1" dirty="0"/>
              <a:t>tertiary structure</a:t>
            </a:r>
            <a:r>
              <a:rPr lang="en-US" dirty="0"/>
              <a:t>. The protein molecule will bend and twist in such a way as to achieve maximum stability or lowest energy state. </a:t>
            </a:r>
          </a:p>
          <a:p>
            <a:pPr algn="just"/>
            <a:endParaRPr lang="en-IN" dirty="0"/>
          </a:p>
        </p:txBody>
      </p:sp>
    </p:spTree>
    <p:extLst>
      <p:ext uri="{BB962C8B-B14F-4D97-AF65-F5344CB8AC3E}">
        <p14:creationId xmlns:p14="http://schemas.microsoft.com/office/powerpoint/2010/main" val="17004693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37722-FD57-9975-56BF-121DAD3F0A37}"/>
              </a:ext>
            </a:extLst>
          </p:cNvPr>
          <p:cNvSpPr>
            <a:spLocks noGrp="1"/>
          </p:cNvSpPr>
          <p:nvPr>
            <p:ph type="title"/>
          </p:nvPr>
        </p:nvSpPr>
        <p:spPr/>
        <p:txBody>
          <a:bodyPr/>
          <a:lstStyle/>
          <a:p>
            <a:r>
              <a:rPr lang="en-US" b="1" dirty="0">
                <a:solidFill>
                  <a:srgbClr val="FF0000"/>
                </a:solidFill>
              </a:rPr>
              <a:t>Genome Sequencing</a:t>
            </a:r>
            <a:endParaRPr lang="en-IN" b="1" dirty="0">
              <a:solidFill>
                <a:srgbClr val="FF0000"/>
              </a:solidFill>
            </a:endParaRPr>
          </a:p>
        </p:txBody>
      </p:sp>
      <p:sp>
        <p:nvSpPr>
          <p:cNvPr id="3" name="Content Placeholder 2">
            <a:extLst>
              <a:ext uri="{FF2B5EF4-FFF2-40B4-BE49-F238E27FC236}">
                <a16:creationId xmlns:a16="http://schemas.microsoft.com/office/drawing/2014/main" id="{E70684D0-95EF-EE7F-CCD7-FE462DB2B179}"/>
              </a:ext>
            </a:extLst>
          </p:cNvPr>
          <p:cNvSpPr>
            <a:spLocks noGrp="1"/>
          </p:cNvSpPr>
          <p:nvPr>
            <p:ph idx="1"/>
          </p:nvPr>
        </p:nvSpPr>
        <p:spPr/>
        <p:txBody>
          <a:bodyPr>
            <a:normAutofit/>
          </a:bodyPr>
          <a:lstStyle/>
          <a:p>
            <a:pPr algn="just"/>
            <a:r>
              <a:rPr lang="en-US" dirty="0"/>
              <a:t>The DNA molecule is made up of two complementary strings. It does not matter which strand is sequenced because the sequence of the other strand can be derived.</a:t>
            </a:r>
          </a:p>
          <a:p>
            <a:pPr marL="0" indent="0" algn="just">
              <a:buNone/>
            </a:pPr>
            <a:endParaRPr lang="en-US" dirty="0"/>
          </a:p>
          <a:p>
            <a:pPr algn="just"/>
            <a:r>
              <a:rPr lang="en-US" dirty="0"/>
              <a:t>Sequencing projects involve obtaining multiple redundant, overlapping sequences about 500 bases long from both strands of a given DNA molecule. Computer scientists are primarily concerned with assembling these fragments into longer sequences called </a:t>
            </a:r>
            <a:r>
              <a:rPr lang="en-US" b="1" dirty="0">
                <a:solidFill>
                  <a:srgbClr val="00B050"/>
                </a:solidFill>
              </a:rPr>
              <a:t>contigs</a:t>
            </a:r>
            <a:r>
              <a:rPr lang="en-US" dirty="0"/>
              <a:t>.</a:t>
            </a:r>
          </a:p>
          <a:p>
            <a:endParaRPr lang="en-IN" dirty="0"/>
          </a:p>
        </p:txBody>
      </p:sp>
    </p:spTree>
    <p:extLst>
      <p:ext uri="{BB962C8B-B14F-4D97-AF65-F5344CB8AC3E}">
        <p14:creationId xmlns:p14="http://schemas.microsoft.com/office/powerpoint/2010/main" val="2054981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3F04-07C5-9097-B871-0AD8F5A441B5}"/>
              </a:ext>
            </a:extLst>
          </p:cNvPr>
          <p:cNvSpPr>
            <a:spLocks noGrp="1"/>
          </p:cNvSpPr>
          <p:nvPr>
            <p:ph type="title"/>
          </p:nvPr>
        </p:nvSpPr>
        <p:spPr/>
        <p:txBody>
          <a:bodyPr/>
          <a:lstStyle/>
          <a:p>
            <a:r>
              <a:rPr lang="en-US" b="1" dirty="0">
                <a:solidFill>
                  <a:srgbClr val="FF0000"/>
                </a:solidFill>
              </a:rPr>
              <a:t>Genome Sequencing</a:t>
            </a:r>
            <a:endParaRPr lang="en-IN" dirty="0"/>
          </a:p>
        </p:txBody>
      </p:sp>
      <p:sp>
        <p:nvSpPr>
          <p:cNvPr id="3" name="Content Placeholder 2">
            <a:extLst>
              <a:ext uri="{FF2B5EF4-FFF2-40B4-BE49-F238E27FC236}">
                <a16:creationId xmlns:a16="http://schemas.microsoft.com/office/drawing/2014/main" id="{245A341D-AA46-48EB-B6D1-915FD5D6D3EF}"/>
              </a:ext>
            </a:extLst>
          </p:cNvPr>
          <p:cNvSpPr>
            <a:spLocks noGrp="1"/>
          </p:cNvSpPr>
          <p:nvPr>
            <p:ph idx="1"/>
          </p:nvPr>
        </p:nvSpPr>
        <p:spPr/>
        <p:txBody>
          <a:bodyPr>
            <a:normAutofit fontScale="77500" lnSpcReduction="20000"/>
          </a:bodyPr>
          <a:lstStyle/>
          <a:p>
            <a:pPr algn="just"/>
            <a:r>
              <a:rPr lang="en-US" sz="3400" dirty="0"/>
              <a:t>mRNA molecules are collected from cells by biologists, and their sequences are copied biochemically into more chemically stable DNA molecules called </a:t>
            </a:r>
            <a:r>
              <a:rPr lang="en-US" sz="3400" b="1" dirty="0" err="1">
                <a:solidFill>
                  <a:srgbClr val="00B050"/>
                </a:solidFill>
              </a:rPr>
              <a:t>cDNAS</a:t>
            </a:r>
            <a:r>
              <a:rPr lang="en-US" sz="3400" b="1" dirty="0">
                <a:solidFill>
                  <a:srgbClr val="00B050"/>
                </a:solidFill>
              </a:rPr>
              <a:t> or complimentary DNAs</a:t>
            </a:r>
            <a:r>
              <a:rPr lang="en-US" sz="3400" dirty="0"/>
              <a:t>. </a:t>
            </a:r>
          </a:p>
          <a:p>
            <a:pPr algn="just"/>
            <a:r>
              <a:rPr lang="en-US" sz="3400" dirty="0"/>
              <a:t>Often a random redundant set of cDNA is sequenced to give a set of sequence fragments called </a:t>
            </a:r>
            <a:r>
              <a:rPr lang="en-US" sz="3400" b="1" dirty="0">
                <a:solidFill>
                  <a:srgbClr val="00B050"/>
                </a:solidFill>
              </a:rPr>
              <a:t>expressed sequence tags (ESTs)</a:t>
            </a:r>
            <a:r>
              <a:rPr lang="en-US" sz="3400" dirty="0"/>
              <a:t>. </a:t>
            </a:r>
            <a:r>
              <a:rPr lang="en-US" sz="3400" b="1" dirty="0">
                <a:solidFill>
                  <a:srgbClr val="00B050"/>
                </a:solidFill>
              </a:rPr>
              <a:t>ESTs</a:t>
            </a:r>
            <a:r>
              <a:rPr lang="en-US" sz="3400" dirty="0"/>
              <a:t> are thus partial sequences of </a:t>
            </a:r>
            <a:r>
              <a:rPr lang="en-US" sz="3400" b="1" dirty="0">
                <a:solidFill>
                  <a:srgbClr val="00B050"/>
                </a:solidFill>
              </a:rPr>
              <a:t>cDNA </a:t>
            </a:r>
            <a:r>
              <a:rPr lang="en-US" sz="3400" dirty="0"/>
              <a:t>copies. </a:t>
            </a:r>
            <a:r>
              <a:rPr lang="en-US" sz="3400" b="1" dirty="0">
                <a:solidFill>
                  <a:srgbClr val="00B050"/>
                </a:solidFill>
              </a:rPr>
              <a:t>ESTs</a:t>
            </a:r>
            <a:r>
              <a:rPr lang="en-US" sz="3400" dirty="0"/>
              <a:t> are assembled into contiguous sequences (</a:t>
            </a:r>
            <a:r>
              <a:rPr lang="en-US" sz="3400" b="1" dirty="0">
                <a:solidFill>
                  <a:srgbClr val="00B050"/>
                </a:solidFill>
              </a:rPr>
              <a:t>contigs</a:t>
            </a:r>
            <a:r>
              <a:rPr lang="en-US" sz="3400" dirty="0"/>
              <a:t>) that represent individual cDNA sequences and the mRNA sequences from which the cDNAs were derived. Additional sequences may be obtained in the laboratory to fill in gaps.</a:t>
            </a:r>
          </a:p>
          <a:p>
            <a:pPr algn="just"/>
            <a:r>
              <a:rPr lang="en-US" sz="3400" b="1" dirty="0">
                <a:solidFill>
                  <a:srgbClr val="00B050"/>
                </a:solidFill>
              </a:rPr>
              <a:t>PCR, or polymerase chain reaction</a:t>
            </a:r>
            <a:r>
              <a:rPr lang="en-US" sz="3400" dirty="0"/>
              <a:t>, is a method for amplifying a specific region of a DNA fragment using DNA polymerase and short primer sequences to delimit the amplified region.</a:t>
            </a:r>
          </a:p>
          <a:p>
            <a:endParaRPr lang="en-IN" dirty="0"/>
          </a:p>
        </p:txBody>
      </p:sp>
    </p:spTree>
    <p:extLst>
      <p:ext uri="{BB962C8B-B14F-4D97-AF65-F5344CB8AC3E}">
        <p14:creationId xmlns:p14="http://schemas.microsoft.com/office/powerpoint/2010/main" val="2412183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B1E9-1930-DF5F-5585-2DA25FCC9FE4}"/>
              </a:ext>
            </a:extLst>
          </p:cNvPr>
          <p:cNvSpPr>
            <a:spLocks noGrp="1"/>
          </p:cNvSpPr>
          <p:nvPr>
            <p:ph type="title"/>
          </p:nvPr>
        </p:nvSpPr>
        <p:spPr/>
        <p:txBody>
          <a:bodyPr/>
          <a:lstStyle/>
          <a:p>
            <a:r>
              <a:rPr lang="en-US" b="1" dirty="0">
                <a:solidFill>
                  <a:srgbClr val="FF0000"/>
                </a:solidFill>
              </a:rPr>
              <a:t>Genome Sequencing</a:t>
            </a:r>
            <a:endParaRPr lang="en-IN" dirty="0"/>
          </a:p>
        </p:txBody>
      </p:sp>
      <p:sp>
        <p:nvSpPr>
          <p:cNvPr id="3" name="Content Placeholder 2">
            <a:extLst>
              <a:ext uri="{FF2B5EF4-FFF2-40B4-BE49-F238E27FC236}">
                <a16:creationId xmlns:a16="http://schemas.microsoft.com/office/drawing/2014/main" id="{46F17856-7C3A-0EE5-0FD3-798CBB6D9510}"/>
              </a:ext>
            </a:extLst>
          </p:cNvPr>
          <p:cNvSpPr>
            <a:spLocks noGrp="1"/>
          </p:cNvSpPr>
          <p:nvPr>
            <p:ph idx="1"/>
          </p:nvPr>
        </p:nvSpPr>
        <p:spPr/>
        <p:txBody>
          <a:bodyPr>
            <a:normAutofit/>
          </a:bodyPr>
          <a:lstStyle/>
          <a:p>
            <a:pPr algn="just"/>
            <a:r>
              <a:rPr lang="en-US" dirty="0"/>
              <a:t>Assembled sequences are edited to a level of accuracy of 99.99% ( 1 error or less per 10,000 positions, this level of accuracy is sufficient for most sequence analysis applications such as sequence comparisons, pattern searching, and translation) and stored in a computer file along with identifying features, such as DNA source (organism), gene name, and investigator.</a:t>
            </a:r>
          </a:p>
          <a:p>
            <a:pPr algn="just"/>
            <a:r>
              <a:rPr lang="en-US" dirty="0"/>
              <a:t>There are a number of different sequence formats in use.</a:t>
            </a:r>
          </a:p>
          <a:p>
            <a:pPr algn="just"/>
            <a:r>
              <a:rPr lang="en-US" dirty="0"/>
              <a:t>The stored DNA sequences of an organism usually represent a single sequence averaged over several individuals, strains , or races</a:t>
            </a:r>
            <a:endParaRPr lang="en-IN" dirty="0"/>
          </a:p>
        </p:txBody>
      </p:sp>
    </p:spTree>
    <p:extLst>
      <p:ext uri="{BB962C8B-B14F-4D97-AF65-F5344CB8AC3E}">
        <p14:creationId xmlns:p14="http://schemas.microsoft.com/office/powerpoint/2010/main" val="2518374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Sequencing Machines</a:t>
            </a:r>
          </a:p>
        </p:txBody>
      </p:sp>
      <p:sp>
        <p:nvSpPr>
          <p:cNvPr id="3" name="Content Placeholder 2"/>
          <p:cNvSpPr>
            <a:spLocks noGrp="1"/>
          </p:cNvSpPr>
          <p:nvPr>
            <p:ph idx="1"/>
          </p:nvPr>
        </p:nvSpPr>
        <p:spPr/>
        <p:txBody>
          <a:bodyPr>
            <a:normAutofit fontScale="92500" lnSpcReduction="10000"/>
          </a:bodyPr>
          <a:lstStyle/>
          <a:p>
            <a:pPr algn="just"/>
            <a:r>
              <a:rPr lang="en-US" dirty="0"/>
              <a:t>Small-scale PCR (Polymerase Chain Reaction) and Sanger sequencing  (1977, Frederick Sanger) have been replaced by NGS machines.</a:t>
            </a:r>
          </a:p>
          <a:p>
            <a:pPr marL="0" indent="0" algn="just">
              <a:buNone/>
            </a:pPr>
            <a:endParaRPr lang="en-US" dirty="0"/>
          </a:p>
          <a:p>
            <a:pPr algn="just"/>
            <a:r>
              <a:rPr lang="en-US" b="0" i="0" dirty="0">
                <a:solidFill>
                  <a:srgbClr val="000000"/>
                </a:solidFill>
                <a:effectLst/>
                <a:latin typeface="Source Sans Pro" panose="020B0604020202020204" pitchFamily="34" charset="0"/>
              </a:rPr>
              <a:t>NGS became available at the beginning of the 21</a:t>
            </a:r>
            <a:r>
              <a:rPr lang="en-US" b="0" i="0" baseline="30000" dirty="0">
                <a:solidFill>
                  <a:srgbClr val="000000"/>
                </a:solidFill>
                <a:effectLst/>
                <a:latin typeface="Source Sans Pro" panose="020B0604020202020204" pitchFamily="34" charset="0"/>
              </a:rPr>
              <a:t>st</a:t>
            </a:r>
            <a:r>
              <a:rPr lang="en-US" b="0" i="0" dirty="0">
                <a:solidFill>
                  <a:srgbClr val="000000"/>
                </a:solidFill>
                <a:effectLst/>
                <a:latin typeface="Source Sans Pro" panose="020B0604020202020204" pitchFamily="34" charset="0"/>
              </a:rPr>
              <a:t> century. Perhaps the biggest advance that NGS offered was the ability to produce a huge amount of data, alongside its ability to provide a highly efficient, rapid, low-cost approach and accurate DNA sequencing, beyond the reach of traditional Sanger methods.</a:t>
            </a:r>
            <a:endParaRPr lang="en-IN" dirty="0"/>
          </a:p>
          <a:p>
            <a:pPr marL="0" indent="0" algn="just">
              <a:buNone/>
            </a:pPr>
            <a:endParaRPr lang="en-US" dirty="0"/>
          </a:p>
          <a:p>
            <a:pPr algn="just"/>
            <a:r>
              <a:rPr lang="en-US" dirty="0"/>
              <a:t>Illumina controls 75% of this market with its closest competitor Thermo Fisher.</a:t>
            </a:r>
          </a:p>
          <a:p>
            <a:pPr marL="0" indent="0">
              <a:buNone/>
            </a:pPr>
            <a:endParaRPr lang="en-US" dirty="0"/>
          </a:p>
        </p:txBody>
      </p:sp>
    </p:spTree>
    <p:extLst>
      <p:ext uri="{BB962C8B-B14F-4D97-AF65-F5344CB8AC3E}">
        <p14:creationId xmlns:p14="http://schemas.microsoft.com/office/powerpoint/2010/main" val="833966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10907</Words>
  <Application>Microsoft Office PowerPoint</Application>
  <PresentationFormat>Widescreen</PresentationFormat>
  <Paragraphs>742</Paragraphs>
  <Slides>152</Slides>
  <Notes>1</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75" baseType="lpstr">
      <vt:lpstr>-apple-system</vt:lpstr>
      <vt:lpstr>Aptos</vt:lpstr>
      <vt:lpstr>Aptos Display</vt:lpstr>
      <vt:lpstr>Arial</vt:lpstr>
      <vt:lpstr>Calibri</vt:lpstr>
      <vt:lpstr>Cambria</vt:lpstr>
      <vt:lpstr>Cambria Math</vt:lpstr>
      <vt:lpstr>Forte</vt:lpstr>
      <vt:lpstr>Georgia</vt:lpstr>
      <vt:lpstr>Google Sans</vt:lpstr>
      <vt:lpstr>Helvetica Neue</vt:lpstr>
      <vt:lpstr>IBM Plex Sans</vt:lpstr>
      <vt:lpstr>inherit</vt:lpstr>
      <vt:lpstr>Lato</vt:lpstr>
      <vt:lpstr>Magneto</vt:lpstr>
      <vt:lpstr>Open Sans</vt:lpstr>
      <vt:lpstr>Plus Jakarta Sans</vt:lpstr>
      <vt:lpstr>Roboto Mono Web</vt:lpstr>
      <vt:lpstr>Source Sans Pro</vt:lpstr>
      <vt:lpstr>Times New Roman</vt:lpstr>
      <vt:lpstr>Wingdings</vt:lpstr>
      <vt:lpstr>Office Theme</vt:lpstr>
      <vt:lpstr>Bitmap Image</vt:lpstr>
      <vt:lpstr>Computational  Genomics &amp; Proteomics </vt:lpstr>
      <vt:lpstr>Research Problem</vt:lpstr>
      <vt:lpstr>Genetic Variations</vt:lpstr>
      <vt:lpstr>Objective/Motivation</vt:lpstr>
      <vt:lpstr>Objective/Motivation</vt:lpstr>
      <vt:lpstr>PowerPoint Presentation</vt:lpstr>
      <vt:lpstr>Computational  Genomics &amp; Proteomics</vt:lpstr>
      <vt:lpstr>Computational  Genomics &amp; Proteomics</vt:lpstr>
      <vt:lpstr>Objective/Motivation Why Computational Methods ?</vt:lpstr>
      <vt:lpstr> Interdisciplinary Research</vt:lpstr>
      <vt:lpstr>PowerPoint Presentation</vt:lpstr>
      <vt:lpstr>From DNA to Body</vt:lpstr>
      <vt:lpstr>PowerPoint Presentation</vt:lpstr>
      <vt:lpstr>Procaryotes &amp; Eucaryotes</vt:lpstr>
      <vt:lpstr>PowerPoint Presentation</vt:lpstr>
      <vt:lpstr>PowerPoint Presentation</vt:lpstr>
      <vt:lpstr>PowerPoint Presentation</vt:lpstr>
      <vt:lpstr>PowerPoint Presentation</vt:lpstr>
      <vt:lpstr>Big Data</vt:lpstr>
      <vt:lpstr>The History of DNA Timeline</vt:lpstr>
      <vt:lpstr>DNA Model of Watson &amp; Cricks</vt:lpstr>
      <vt:lpstr>A Scientific Breakthrough </vt:lpstr>
      <vt:lpstr>Genome Sequencing</vt:lpstr>
      <vt:lpstr>Human Genome Project</vt:lpstr>
      <vt:lpstr>Sequencing Machines</vt:lpstr>
      <vt:lpstr>PowerPoint Presentation</vt:lpstr>
      <vt:lpstr>PowerPoint Presentation</vt:lpstr>
      <vt:lpstr>PowerPoint Presentation</vt:lpstr>
      <vt:lpstr>PowerPoint Presentation</vt:lpstr>
      <vt:lpstr>DNA Molecule in the Living Cell</vt:lpstr>
      <vt:lpstr>PowerPoint Presentation</vt:lpstr>
      <vt:lpstr>PowerPoint Presentation</vt:lpstr>
      <vt:lpstr>PowerPoint Presentation</vt:lpstr>
      <vt:lpstr>Central Dogma of Molecular Biology</vt:lpstr>
      <vt:lpstr>Central Dogma of Molecular Biology</vt:lpstr>
      <vt:lpstr>Central Dogma of Molecular Biology</vt:lpstr>
      <vt:lpstr>PowerPoint Presentation</vt:lpstr>
      <vt:lpstr>Transcription and Translation</vt:lpstr>
      <vt:lpstr>Alternative splicing</vt:lpstr>
      <vt:lpstr>What are Promoters ?</vt:lpstr>
      <vt:lpstr>Promoters</vt:lpstr>
      <vt:lpstr>Enhancers</vt:lpstr>
      <vt:lpstr>What is Genome Analysis?</vt:lpstr>
      <vt:lpstr>DNA ANNOTATION (Structural &amp; Functional)</vt:lpstr>
      <vt:lpstr>DNA ANNOTATION</vt:lpstr>
      <vt:lpstr>STRUCTURAL ANNOTATION</vt:lpstr>
      <vt:lpstr>STRUCTURAL ANNOTATION</vt:lpstr>
      <vt:lpstr>Repeat Identification and Masking </vt:lpstr>
      <vt:lpstr>Repeat Identification Methods</vt:lpstr>
      <vt:lpstr>Evidence Alignment </vt:lpstr>
      <vt:lpstr>Splice Site Identification</vt:lpstr>
      <vt:lpstr>Feature Prediction</vt:lpstr>
      <vt:lpstr>Feature Prediction Methods</vt:lpstr>
      <vt:lpstr>Non-Coding RNAs</vt:lpstr>
      <vt:lpstr>Epigenetics</vt:lpstr>
      <vt:lpstr>Classification of lncRNAs</vt:lpstr>
      <vt:lpstr>Long non-coding RNAs &amp; Complex Diseases</vt:lpstr>
      <vt:lpstr>lncRNAs</vt:lpstr>
      <vt:lpstr>Case study of colorectal cancer, osteosarcoma, cervical cancer, and glioma. Orange nodes represent lncRNAs and purple nodes represent diseases. The top 10 scored candidate lncRNAs for each disease are linked by black edges</vt:lpstr>
      <vt:lpstr>REFERENCES</vt:lpstr>
      <vt:lpstr>Transcription and Translation</vt:lpstr>
      <vt:lpstr>Codons </vt:lpstr>
      <vt:lpstr>PowerPoint Presentation</vt:lpstr>
      <vt:lpstr>Amino Acids </vt:lpstr>
      <vt:lpstr>PowerPoint Presentation</vt:lpstr>
      <vt:lpstr>PowerPoint Presentation</vt:lpstr>
      <vt:lpstr>PowerPoint Presentation</vt:lpstr>
      <vt:lpstr>PowerPoint Presentation</vt:lpstr>
      <vt:lpstr>The Genetic Code</vt:lpstr>
      <vt:lpstr>Reading Frames</vt:lpstr>
      <vt:lpstr>Reading Frames</vt:lpstr>
      <vt:lpstr>Open Reading Frame</vt:lpstr>
      <vt:lpstr>ORF</vt:lpstr>
      <vt:lpstr>ORFs on the Reverse Complement of a Sequence</vt:lpstr>
      <vt:lpstr>PowerPoint Presentation</vt:lpstr>
      <vt:lpstr>PowerPoint Presentation</vt:lpstr>
      <vt:lpstr>PowerPoint Presentation</vt:lpstr>
      <vt:lpstr>PowerPoint Presentation</vt:lpstr>
      <vt:lpstr>How long must an ORF be for us to call it a gene?</vt:lpstr>
      <vt:lpstr>DNA Basics: Are You an Equal Mix of Mom and Dad? </vt:lpstr>
      <vt:lpstr> MUTATIONS</vt:lpstr>
      <vt:lpstr>Mutations</vt:lpstr>
      <vt:lpstr>PowerPoint Presentation</vt:lpstr>
      <vt:lpstr>Somatic Mutation Types</vt:lpstr>
      <vt:lpstr>Specific Genetic Disorders</vt:lpstr>
      <vt:lpstr>PowerPoint Presentation</vt:lpstr>
      <vt:lpstr>LncRNAs as possible therapeutic targets for heart failure</vt:lpstr>
      <vt:lpstr>PowerPoint Presentation</vt:lpstr>
      <vt:lpstr>PowerPoint Presentation</vt:lpstr>
      <vt:lpstr> Proteins </vt:lpstr>
      <vt:lpstr>PowerPoint Presentation</vt:lpstr>
      <vt:lpstr>Proteins</vt:lpstr>
      <vt:lpstr>Primary Structure</vt:lpstr>
      <vt:lpstr>Hormone Insulin Protein (Cow)</vt:lpstr>
      <vt:lpstr>Protein Structure</vt:lpstr>
      <vt:lpstr>Genome Sequencing</vt:lpstr>
      <vt:lpstr>Genome Sequencing</vt:lpstr>
      <vt:lpstr>Genome Sequencing</vt:lpstr>
      <vt:lpstr>Sequencing Machines</vt:lpstr>
      <vt:lpstr>FUNCTIONAL GENOMICS</vt:lpstr>
      <vt:lpstr>What is functional genomics? </vt:lpstr>
      <vt:lpstr>Functional Genomics Approaches</vt:lpstr>
      <vt:lpstr>Functional Genomics Case Studies </vt:lpstr>
      <vt:lpstr>Drug Discovery </vt:lpstr>
      <vt:lpstr>Using Functional Genomics to Guide Drug Discovery </vt:lpstr>
      <vt:lpstr>Functional Genomics in Cancer Studies </vt:lpstr>
      <vt:lpstr>The Open Targets Platform </vt:lpstr>
      <vt:lpstr>Common Study Types in Functional Genomics </vt:lpstr>
      <vt:lpstr>Transcription Profiling </vt:lpstr>
      <vt:lpstr>Genotyping </vt:lpstr>
      <vt:lpstr>Genome-Wide Association Studies (GWAS)</vt:lpstr>
      <vt:lpstr>Epigenetic Profiling </vt:lpstr>
      <vt:lpstr>DNA/RNA-Protein Interactions </vt:lpstr>
      <vt:lpstr>Meta-Analysis </vt:lpstr>
      <vt:lpstr>Designing Functional Genomics Experiments </vt:lpstr>
      <vt:lpstr>Scale and Intent of the Experiment </vt:lpstr>
      <vt:lpstr>Data Analysis </vt:lpstr>
      <vt:lpstr>Functional genomics  Common technologies and data analysis methods </vt:lpstr>
      <vt:lpstr>Real-time PCR </vt:lpstr>
      <vt:lpstr>Microarrays </vt:lpstr>
      <vt:lpstr>Microarray Principle </vt:lpstr>
      <vt:lpstr>How does a DNA microarray work?</vt:lpstr>
      <vt:lpstr>How does a DNA microarray work? </vt:lpstr>
      <vt:lpstr>How does a DNA microarray work? </vt:lpstr>
      <vt:lpstr>One-colour or two-colour arrays? </vt:lpstr>
      <vt:lpstr>PowerPoint Presentation</vt:lpstr>
      <vt:lpstr>Analysis of microarray data </vt:lpstr>
      <vt:lpstr>Animations</vt:lpstr>
      <vt:lpstr>Next Generation DNA Sequencing </vt:lpstr>
      <vt:lpstr>Second-Generation Sequencing </vt:lpstr>
      <vt:lpstr>SGS technologies</vt:lpstr>
      <vt:lpstr>Third-generation sequencing </vt:lpstr>
      <vt:lpstr>TGS Technologies </vt:lpstr>
      <vt:lpstr>Nanopore Sequencing </vt:lpstr>
      <vt:lpstr>SMRT (Single Molecule, Real-Time) Technology</vt:lpstr>
      <vt:lpstr>Improvements on the Previous Technology </vt:lpstr>
      <vt:lpstr>RNA Sequencing </vt:lpstr>
      <vt:lpstr>Design Considerations </vt:lpstr>
      <vt:lpstr>Sequencing Depth or Library Size </vt:lpstr>
      <vt:lpstr>Number of Replicates </vt:lpstr>
      <vt:lpstr>Library Preparation and Sequencing Approaches </vt:lpstr>
      <vt:lpstr>FASTQ Format</vt:lpstr>
      <vt:lpstr>Data Analysis </vt:lpstr>
      <vt:lpstr>Quality Control </vt:lpstr>
      <vt:lpstr>Read Mapping or Alignment </vt:lpstr>
      <vt:lpstr>Mapping reads to a reference or de novo assembly</vt:lpstr>
      <vt:lpstr>Quantification </vt:lpstr>
      <vt:lpstr>Quantification</vt:lpstr>
      <vt:lpstr>Quantification (RPKM)</vt:lpstr>
      <vt:lpstr>Quantification (TPM)</vt:lpstr>
      <vt:lpstr>RNA-seq processing pipeline used to generate gene expression data in Expression Atlas</vt:lpstr>
      <vt:lpstr>Fold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 Sanjeev Narayan Sharma</dc:creator>
  <cp:lastModifiedBy>Prof. Sanjeev Narayan Sharma</cp:lastModifiedBy>
  <cp:revision>1</cp:revision>
  <dcterms:created xsi:type="dcterms:W3CDTF">2025-09-08T11:25:27Z</dcterms:created>
  <dcterms:modified xsi:type="dcterms:W3CDTF">2025-09-08T11:27:05Z</dcterms:modified>
</cp:coreProperties>
</file>